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60"/>
  </p:notesMasterIdLst>
  <p:handoutMasterIdLst>
    <p:handoutMasterId r:id="rId61"/>
  </p:handoutMasterIdLst>
  <p:sldIdLst>
    <p:sldId id="258" r:id="rId2"/>
    <p:sldId id="260" r:id="rId3"/>
    <p:sldId id="308" r:id="rId4"/>
    <p:sldId id="410" r:id="rId5"/>
    <p:sldId id="390" r:id="rId6"/>
    <p:sldId id="427" r:id="rId7"/>
    <p:sldId id="428" r:id="rId8"/>
    <p:sldId id="391" r:id="rId9"/>
    <p:sldId id="411" r:id="rId10"/>
    <p:sldId id="413" r:id="rId11"/>
    <p:sldId id="433" r:id="rId12"/>
    <p:sldId id="392" r:id="rId13"/>
    <p:sldId id="409" r:id="rId14"/>
    <p:sldId id="451" r:id="rId15"/>
    <p:sldId id="452" r:id="rId16"/>
    <p:sldId id="437" r:id="rId17"/>
    <p:sldId id="438" r:id="rId18"/>
    <p:sldId id="439" r:id="rId19"/>
    <p:sldId id="440" r:id="rId20"/>
    <p:sldId id="393" r:id="rId21"/>
    <p:sldId id="394" r:id="rId22"/>
    <p:sldId id="448" r:id="rId23"/>
    <p:sldId id="298" r:id="rId24"/>
    <p:sldId id="453" r:id="rId25"/>
    <p:sldId id="454" r:id="rId26"/>
    <p:sldId id="462" r:id="rId27"/>
    <p:sldId id="397" r:id="rId28"/>
    <p:sldId id="400" r:id="rId29"/>
    <p:sldId id="401" r:id="rId30"/>
    <p:sldId id="398" r:id="rId31"/>
    <p:sldId id="465" r:id="rId32"/>
    <p:sldId id="301" r:id="rId33"/>
    <p:sldId id="441" r:id="rId34"/>
    <p:sldId id="469" r:id="rId35"/>
    <p:sldId id="470" r:id="rId36"/>
    <p:sldId id="471" r:id="rId37"/>
    <p:sldId id="403" r:id="rId38"/>
    <p:sldId id="404" r:id="rId39"/>
    <p:sldId id="475" r:id="rId40"/>
    <p:sldId id="478" r:id="rId41"/>
    <p:sldId id="443" r:id="rId42"/>
    <p:sldId id="444" r:id="rId43"/>
    <p:sldId id="445" r:id="rId44"/>
    <p:sldId id="446" r:id="rId45"/>
    <p:sldId id="406" r:id="rId46"/>
    <p:sldId id="414" r:id="rId47"/>
    <p:sldId id="415" r:id="rId48"/>
    <p:sldId id="486" r:id="rId49"/>
    <p:sldId id="487" r:id="rId50"/>
    <p:sldId id="488" r:id="rId51"/>
    <p:sldId id="489" r:id="rId52"/>
    <p:sldId id="490" r:id="rId53"/>
    <p:sldId id="491" r:id="rId54"/>
    <p:sldId id="494" r:id="rId55"/>
    <p:sldId id="496" r:id="rId56"/>
    <p:sldId id="497" r:id="rId57"/>
    <p:sldId id="407" r:id="rId58"/>
    <p:sldId id="408"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06DBF1C-415A-FA8B-9406-61764F3A7BC5}" name="Jennifer Risden" initials="JR" userId="S::Jennifer.Risden@ascendlearning.com::6bec8c94-049d-446f-90d3-652553e2f9d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TE" initials="Q"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B74"/>
    <a:srgbClr val="FFFFFF"/>
    <a:srgbClr val="FFC425"/>
    <a:srgbClr val="E5E6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FE859D-8E98-447B-AC23-95D32DB2195B}" v="9" dt="2022-10-10T03:08:33.176"/>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05" autoAdjust="0"/>
    <p:restoredTop sz="94676" autoAdjust="0"/>
  </p:normalViewPr>
  <p:slideViewPr>
    <p:cSldViewPr snapToGrid="0">
      <p:cViewPr varScale="1">
        <p:scale>
          <a:sx n="79" d="100"/>
          <a:sy n="79" d="100"/>
        </p:scale>
        <p:origin x="114" y="150"/>
      </p:cViewPr>
      <p:guideLst>
        <p:guide orient="horz" pos="2160"/>
        <p:guide pos="3840"/>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latin typeface="Arial" panose="020B06040202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latin typeface="Arial" panose="020B0604020202020204" pitchFamily="34" charset="0"/>
              </a:rPr>
              <a:t>5/17/2024</a:t>
            </a:fld>
            <a:endParaRPr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latin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latin typeface="Arial" panose="020B0604020202020204" pitchFamily="34" charset="0"/>
              </a:rPr>
              <a:t>‹#›</a:t>
            </a:fld>
            <a:endParaRPr dirty="0">
              <a:latin typeface="Arial" panose="020B0604020202020204" pitchFamily="34" charset="0"/>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237F6C43-988E-4257-9A1C-C162EF036D58}" type="datetimeFigureOut">
              <a:rPr lang="en-US" smtClean="0"/>
              <a:pPr/>
              <a:t>5/17/2024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DED491D0-8E1B-49C7-849B-A28568D94497}" type="slidenum">
              <a:rPr lang="en-US" smtClean="0"/>
              <a:pPr/>
              <a:t>‹#›</a:t>
            </a:fld>
            <a:endParaRPr lang="en-US" dirty="0"/>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pPr/>
              <a:t>24</a:t>
            </a:fld>
            <a:endParaRPr lang="en-US" dirty="0"/>
          </a:p>
        </p:txBody>
      </p:sp>
    </p:spTree>
    <p:extLst>
      <p:ext uri="{BB962C8B-B14F-4D97-AF65-F5344CB8AC3E}">
        <p14:creationId xmlns:p14="http://schemas.microsoft.com/office/powerpoint/2010/main" val="714258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invGray">
      <p:bgPr>
        <a:solidFill>
          <a:srgbClr val="003B74"/>
        </a:solidFill>
        <a:effectLst/>
      </p:bgPr>
    </p:bg>
    <p:spTree>
      <p:nvGrpSpPr>
        <p:cNvPr id="1" name=""/>
        <p:cNvGrpSpPr/>
        <p:nvPr/>
      </p:nvGrpSpPr>
      <p:grpSpPr>
        <a:xfrm>
          <a:off x="0" y="0"/>
          <a:ext cx="0" cy="0"/>
          <a:chOff x="0" y="0"/>
          <a:chExt cx="0" cy="0"/>
        </a:xfrm>
      </p:grpSpPr>
      <p:sp>
        <p:nvSpPr>
          <p:cNvPr id="9" name="Rectangle 8"/>
          <p:cNvSpPr/>
          <p:nvPr/>
        </p:nvSpPr>
        <p:spPr>
          <a:xfrm>
            <a:off x="0" y="1851660"/>
            <a:ext cx="12192000" cy="37719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b="0" i="0" dirty="0">
              <a:latin typeface="Arial" panose="020B0604020202020204" pitchFamily="34" charset="0"/>
            </a:endParaRPr>
          </a:p>
        </p:txBody>
      </p:sp>
      <p:sp>
        <p:nvSpPr>
          <p:cNvPr id="10" name="Rectangle 9"/>
          <p:cNvSpPr/>
          <p:nvPr/>
        </p:nvSpPr>
        <p:spPr>
          <a:xfrm>
            <a:off x="-1" y="701802"/>
            <a:ext cx="12192001" cy="1033272"/>
          </a:xfrm>
          <a:prstGeom prst="rect">
            <a:avLst/>
          </a:prstGeom>
          <a:solidFill>
            <a:srgbClr val="FFC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b="0" i="0" dirty="0">
              <a:latin typeface="Arial" panose="020B0604020202020204" pitchFamily="34" charset="0"/>
            </a:endParaRPr>
          </a:p>
        </p:txBody>
      </p:sp>
      <p:sp>
        <p:nvSpPr>
          <p:cNvPr id="2" name="Title 1"/>
          <p:cNvSpPr>
            <a:spLocks noGrp="1"/>
          </p:cNvSpPr>
          <p:nvPr>
            <p:ph type="ctrTitle" hasCustomPrompt="1"/>
          </p:nvPr>
        </p:nvSpPr>
        <p:spPr bwMode="black">
          <a:xfrm>
            <a:off x="882217" y="2200275"/>
            <a:ext cx="6421553" cy="3074670"/>
          </a:xfrm>
          <a:noFill/>
        </p:spPr>
        <p:txBody>
          <a:bodyPr lIns="0" tIns="0" rIns="0" bIns="0" anchor="ctr" anchorCtr="0">
            <a:normAutofit/>
          </a:bodyPr>
          <a:lstStyle>
            <a:lvl1pPr algn="l">
              <a:lnSpc>
                <a:spcPct val="90000"/>
              </a:lnSpc>
              <a:defRPr sz="6000" b="1">
                <a:solidFill>
                  <a:schemeClr val="tx1"/>
                </a:solidFill>
              </a:defRPr>
            </a:lvl1pPr>
          </a:lstStyle>
          <a:p>
            <a:r>
              <a:rPr lang="en-US" dirty="0"/>
              <a:t>Chapter Title</a:t>
            </a:r>
            <a:endParaRPr dirty="0"/>
          </a:p>
        </p:txBody>
      </p:sp>
      <p:sp>
        <p:nvSpPr>
          <p:cNvPr id="3" name="Subtitle 2"/>
          <p:cNvSpPr>
            <a:spLocks noGrp="1"/>
          </p:cNvSpPr>
          <p:nvPr>
            <p:ph type="subTitle" idx="1" hasCustomPrompt="1"/>
          </p:nvPr>
        </p:nvSpPr>
        <p:spPr>
          <a:xfrm>
            <a:off x="882217" y="845820"/>
            <a:ext cx="6524423" cy="777639"/>
          </a:xfrm>
        </p:spPr>
        <p:txBody>
          <a:bodyPr lIns="0" tIns="0" rIns="0" bIns="0" anchor="ctr" anchorCtr="0">
            <a:normAutofit/>
          </a:bodyPr>
          <a:lstStyle>
            <a:lvl1pPr marL="0" indent="0" algn="l">
              <a:spcBef>
                <a:spcPts val="0"/>
              </a:spcBef>
              <a:buNone/>
              <a:defRPr sz="3200" b="1">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1</a:t>
            </a:r>
            <a:endParaRPr dirty="0"/>
          </a:p>
        </p:txBody>
      </p:sp>
      <p:sp>
        <p:nvSpPr>
          <p:cNvPr id="7" name="Picture Placeholder 6">
            <a:extLst>
              <a:ext uri="{FF2B5EF4-FFF2-40B4-BE49-F238E27FC236}">
                <a16:creationId xmlns:a16="http://schemas.microsoft.com/office/drawing/2014/main" id="{EC9CFE91-0E8B-934B-8D25-5CBB7FD65D50}"/>
              </a:ext>
            </a:extLst>
          </p:cNvPr>
          <p:cNvSpPr>
            <a:spLocks noGrp="1"/>
          </p:cNvSpPr>
          <p:nvPr>
            <p:ph type="pic" sz="quarter" idx="10"/>
          </p:nvPr>
        </p:nvSpPr>
        <p:spPr>
          <a:xfrm>
            <a:off x="8100060" y="388500"/>
            <a:ext cx="3604981" cy="6081000"/>
          </a:xfrm>
        </p:spPr>
        <p:txBody>
          <a:bodyPr/>
          <a:lstStyle/>
          <a:p>
            <a:endParaRPr lang="en-US"/>
          </a:p>
        </p:txBody>
      </p:sp>
      <p:sp>
        <p:nvSpPr>
          <p:cNvPr id="17" name="Rectangle 16">
            <a:extLst>
              <a:ext uri="{FF2B5EF4-FFF2-40B4-BE49-F238E27FC236}">
                <a16:creationId xmlns:a16="http://schemas.microsoft.com/office/drawing/2014/main" id="{BEEECFBC-FB4D-9945-A4FF-28E342055AC3}"/>
              </a:ext>
            </a:extLst>
          </p:cNvPr>
          <p:cNvSpPr/>
          <p:nvPr userDrawn="1"/>
        </p:nvSpPr>
        <p:spPr>
          <a:xfrm>
            <a:off x="0" y="6503670"/>
            <a:ext cx="12192000" cy="215444"/>
          </a:xfrm>
          <a:prstGeom prst="rect">
            <a:avLst/>
          </a:prstGeom>
        </p:spPr>
        <p:txBody>
          <a:bodyPr wrap="square">
            <a:spAutoFit/>
          </a:bodyPr>
          <a:lstStyle/>
          <a:p>
            <a:pPr algn="ctr"/>
            <a:r>
              <a:rPr lang="en-US" sz="800" dirty="0">
                <a:solidFill>
                  <a:schemeClr val="bg2"/>
                </a:solidFill>
                <a:latin typeface="Arial" panose="020B0604020202020204" pitchFamily="34" charset="0"/>
                <a:cs typeface="Arial" panose="020B0604020202020204" pitchFamily="34" charset="0"/>
              </a:rPr>
              <a:t>Copyright © 2023 by Jones &amp; Bartlett Learning, LLC an Ascend Learning Company. </a:t>
            </a:r>
            <a:r>
              <a:rPr lang="en-US" sz="800" dirty="0" err="1">
                <a:solidFill>
                  <a:schemeClr val="bg2"/>
                </a:solidFill>
                <a:latin typeface="Arial" panose="020B0604020202020204" pitchFamily="34" charset="0"/>
                <a:cs typeface="Arial" panose="020B0604020202020204" pitchFamily="34" charset="0"/>
              </a:rPr>
              <a:t>www.jblearning.com</a:t>
            </a:r>
            <a:r>
              <a:rPr lang="en-US" sz="800" dirty="0">
                <a:solidFill>
                  <a:schemeClr val="bg2"/>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1E3BDFD-7FA5-2143-88E5-0CEE0A6011AD}"/>
              </a:ext>
            </a:extLst>
          </p:cNvPr>
          <p:cNvSpPr/>
          <p:nvPr userDrawn="1"/>
        </p:nvSpPr>
        <p:spPr>
          <a:xfrm>
            <a:off x="0" y="6503670"/>
            <a:ext cx="12192000" cy="215444"/>
          </a:xfrm>
          <a:prstGeom prst="rect">
            <a:avLst/>
          </a:prstGeom>
        </p:spPr>
        <p:txBody>
          <a:bodyPr wrap="square">
            <a:spAutoFit/>
          </a:bodyPr>
          <a:lstStyle/>
          <a:p>
            <a:pPr algn="ctr"/>
            <a:r>
              <a:rPr lang="en-US" sz="800" dirty="0">
                <a:latin typeface="Arial" panose="020B0604020202020204" pitchFamily="34" charset="0"/>
                <a:cs typeface="Arial" panose="020B0604020202020204" pitchFamily="34" charset="0"/>
              </a:rPr>
              <a:t>Copyright © 2020 by Jones &amp; Bartlett Learning, LLC an Ascend Learning Company. www.jblearning.com. Background texture © </a:t>
            </a:r>
            <a:r>
              <a:rPr lang="en-US" sz="800" dirty="0" err="1">
                <a:latin typeface="Arial" panose="020B0604020202020204" pitchFamily="34" charset="0"/>
                <a:cs typeface="Arial" panose="020B0604020202020204" pitchFamily="34" charset="0"/>
              </a:rPr>
              <a:t>Bunphot</a:t>
            </a:r>
            <a:r>
              <a:rPr lang="en-US" sz="800" dirty="0">
                <a:latin typeface="Arial" panose="020B0604020202020204" pitchFamily="34" charset="0"/>
                <a:cs typeface="Arial" panose="020B0604020202020204" pitchFamily="34" charset="0"/>
              </a:rPr>
              <a:t>/Getty Images.</a:t>
            </a:r>
          </a:p>
        </p:txBody>
      </p:sp>
      <p:sp>
        <p:nvSpPr>
          <p:cNvPr id="6" name="Rectangle 5">
            <a:extLst>
              <a:ext uri="{FF2B5EF4-FFF2-40B4-BE49-F238E27FC236}">
                <a16:creationId xmlns:a16="http://schemas.microsoft.com/office/drawing/2014/main" id="{A4FD052D-18CE-1249-A891-AB3E165F4441}"/>
              </a:ext>
            </a:extLst>
          </p:cNvPr>
          <p:cNvSpPr/>
          <p:nvPr userDrawn="1"/>
        </p:nvSpPr>
        <p:spPr>
          <a:xfrm>
            <a:off x="0" y="2274570"/>
            <a:ext cx="12192000" cy="1760220"/>
          </a:xfrm>
          <a:prstGeom prst="rect">
            <a:avLst/>
          </a:prstGeom>
          <a:solidFill>
            <a:srgbClr val="003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8C0E0F34-F7A9-8D4B-9F49-A76F8B00661D}"/>
              </a:ext>
            </a:extLst>
          </p:cNvPr>
          <p:cNvSpPr>
            <a:spLocks noGrp="1"/>
          </p:cNvSpPr>
          <p:nvPr>
            <p:ph type="body" sz="quarter" idx="10" hasCustomPrompt="1"/>
          </p:nvPr>
        </p:nvSpPr>
        <p:spPr>
          <a:xfrm>
            <a:off x="935038" y="2571750"/>
            <a:ext cx="10321925" cy="1165225"/>
          </a:xfrm>
        </p:spPr>
        <p:txBody>
          <a:bodyPr anchor="ctr" anchorCtr="0"/>
          <a:lstStyle>
            <a:lvl1pPr marL="0" indent="0" algn="ctr">
              <a:buNone/>
              <a:defRPr sz="4800" b="1">
                <a:solidFill>
                  <a:srgbClr val="FFFFFF"/>
                </a:solidFill>
              </a:defRPr>
            </a:lvl1pPr>
          </a:lstStyle>
          <a:p>
            <a:pPr lvl="0"/>
            <a:r>
              <a:rPr lang="en-US" dirty="0"/>
              <a:t>Divider</a:t>
            </a: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endParaRPr dirty="0"/>
          </a:p>
        </p:txBody>
      </p:sp>
      <p:sp>
        <p:nvSpPr>
          <p:cNvPr id="3" name="Content Placeholder 2"/>
          <p:cNvSpPr>
            <a:spLocks noGrp="1"/>
          </p:cNvSpPr>
          <p:nvPr>
            <p:ph idx="1"/>
          </p:nvPr>
        </p:nvSpPr>
        <p:spPr>
          <a:xfrm>
            <a:off x="925830" y="1490870"/>
            <a:ext cx="10287000" cy="4699047"/>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endParaRPr dirty="0"/>
          </a:p>
        </p:txBody>
      </p:sp>
      <p:sp>
        <p:nvSpPr>
          <p:cNvPr id="3" name="Content Placeholder 2"/>
          <p:cNvSpPr>
            <a:spLocks noGrp="1"/>
          </p:cNvSpPr>
          <p:nvPr>
            <p:ph sz="half" idx="1"/>
          </p:nvPr>
        </p:nvSpPr>
        <p:spPr>
          <a:xfrm>
            <a:off x="914400" y="1461052"/>
            <a:ext cx="4855464" cy="47294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6415368" y="1461052"/>
            <a:ext cx="4862232" cy="47294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Text Placeholder 2"/>
          <p:cNvSpPr>
            <a:spLocks noGrp="1"/>
          </p:cNvSpPr>
          <p:nvPr>
            <p:ph type="body" idx="1"/>
          </p:nvPr>
        </p:nvSpPr>
        <p:spPr>
          <a:xfrm>
            <a:off x="777240" y="1496187"/>
            <a:ext cx="4992624" cy="470916"/>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77240" y="2077278"/>
            <a:ext cx="4992624" cy="43908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1" name="Picture Placeholder 10">
            <a:extLst>
              <a:ext uri="{FF2B5EF4-FFF2-40B4-BE49-F238E27FC236}">
                <a16:creationId xmlns:a16="http://schemas.microsoft.com/office/drawing/2014/main" id="{A3169499-437D-8F4D-94AA-E2299357328F}"/>
              </a:ext>
            </a:extLst>
          </p:cNvPr>
          <p:cNvSpPr>
            <a:spLocks noGrp="1"/>
          </p:cNvSpPr>
          <p:nvPr>
            <p:ph type="pic" sz="quarter" idx="10"/>
          </p:nvPr>
        </p:nvSpPr>
        <p:spPr>
          <a:xfrm>
            <a:off x="6096000" y="1496186"/>
            <a:ext cx="5208588" cy="4556743"/>
          </a:xfrm>
        </p:spPr>
        <p:txBody>
          <a:bodyPr/>
          <a:lstStyle/>
          <a:p>
            <a:endParaRPr lang="en-US"/>
          </a:p>
        </p:txBody>
      </p:sp>
      <p:sp>
        <p:nvSpPr>
          <p:cNvPr id="12" name="Text Placeholder 8">
            <a:extLst>
              <a:ext uri="{FF2B5EF4-FFF2-40B4-BE49-F238E27FC236}">
                <a16:creationId xmlns:a16="http://schemas.microsoft.com/office/drawing/2014/main" id="{B116746D-2971-C346-AB96-03BED323E049}"/>
              </a:ext>
            </a:extLst>
          </p:cNvPr>
          <p:cNvSpPr>
            <a:spLocks noGrp="1"/>
          </p:cNvSpPr>
          <p:nvPr>
            <p:ph type="body" sz="quarter" idx="11" hasCustomPrompt="1"/>
          </p:nvPr>
        </p:nvSpPr>
        <p:spPr>
          <a:xfrm>
            <a:off x="6096000" y="6142515"/>
            <a:ext cx="5208588" cy="651192"/>
          </a:xfrm>
        </p:spPr>
        <p:txBody>
          <a:bodyPr/>
          <a:lstStyle>
            <a:lvl1pPr marL="0" indent="0">
              <a:buNone/>
              <a:defRPr sz="1000"/>
            </a:lvl1pPr>
          </a:lstStyle>
          <a:p>
            <a:pPr lvl="0"/>
            <a:r>
              <a:rPr lang="en-US" dirty="0"/>
              <a:t>Credit line FPO</a:t>
            </a: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endParaRPr dirty="0"/>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880110" y="1510748"/>
            <a:ext cx="4246582" cy="4404625"/>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ext Placeholder 8">
            <a:extLst>
              <a:ext uri="{FF2B5EF4-FFF2-40B4-BE49-F238E27FC236}">
                <a16:creationId xmlns:a16="http://schemas.microsoft.com/office/drawing/2014/main" id="{752B3F09-47B3-324C-BCD8-DE2A52443CC0}"/>
              </a:ext>
            </a:extLst>
          </p:cNvPr>
          <p:cNvSpPr>
            <a:spLocks noGrp="1"/>
          </p:cNvSpPr>
          <p:nvPr>
            <p:ph type="body" sz="quarter" idx="10" hasCustomPrompt="1"/>
          </p:nvPr>
        </p:nvSpPr>
        <p:spPr>
          <a:xfrm>
            <a:off x="5518150" y="6046788"/>
            <a:ext cx="5792992" cy="651192"/>
          </a:xfrm>
        </p:spPr>
        <p:txBody>
          <a:bodyPr/>
          <a:lstStyle>
            <a:lvl1pPr marL="0" indent="0">
              <a:buNone/>
              <a:defRPr sz="1000"/>
            </a:lvl1pPr>
          </a:lstStyle>
          <a:p>
            <a:pPr lvl="0"/>
            <a:r>
              <a:rPr lang="en-US" dirty="0"/>
              <a:t>Credit line FPO</a:t>
            </a:r>
          </a:p>
        </p:txBody>
      </p:sp>
      <p:sp>
        <p:nvSpPr>
          <p:cNvPr id="11" name="Picture Placeholder 10">
            <a:extLst>
              <a:ext uri="{FF2B5EF4-FFF2-40B4-BE49-F238E27FC236}">
                <a16:creationId xmlns:a16="http://schemas.microsoft.com/office/drawing/2014/main" id="{8A3226D5-00A8-E049-8469-4BFBE39DD467}"/>
              </a:ext>
            </a:extLst>
          </p:cNvPr>
          <p:cNvSpPr>
            <a:spLocks noGrp="1"/>
          </p:cNvSpPr>
          <p:nvPr>
            <p:ph type="pic" sz="quarter" idx="11"/>
          </p:nvPr>
        </p:nvSpPr>
        <p:spPr>
          <a:xfrm>
            <a:off x="5518150" y="1508815"/>
            <a:ext cx="5792788" cy="4404624"/>
          </a:xfrm>
        </p:spPr>
        <p:txBody>
          <a:bodyPr/>
          <a:lstStyle/>
          <a:p>
            <a:endParaRPr lang="en-US"/>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3" name="Content Placeholder 3"/>
          <p:cNvSpPr>
            <a:spLocks noGrp="1"/>
          </p:cNvSpPr>
          <p:nvPr>
            <p:ph idx="1" hasCustomPrompt="1"/>
          </p:nvPr>
        </p:nvSpPr>
        <p:spPr>
          <a:xfrm>
            <a:off x="921496" y="1461052"/>
            <a:ext cx="3181874" cy="4895328"/>
          </a:xfrm>
        </p:spPr>
        <p:txBody>
          <a:bodyPr>
            <a:normAutofit/>
          </a:bodyPr>
          <a:lstStyle>
            <a:lvl1pPr marL="0" indent="0">
              <a:buNone/>
              <a:defRPr sz="2200"/>
            </a:lvl1pPr>
            <a:lvl2pPr marL="457200" indent="0">
              <a:buNone/>
              <a:defRPr sz="2000"/>
            </a:lvl2pPr>
            <a:lvl3pPr marL="914400" indent="0">
              <a:buNone/>
              <a:defRPr sz="1800"/>
            </a:lvl3pPr>
            <a:lvl4pPr marL="1371600" indent="0">
              <a:buNone/>
              <a:defRPr sz="1600"/>
            </a:lvl4pPr>
            <a:lvl5pPr marL="1828800" indent="0">
              <a:buNone/>
              <a:defRPr sz="1600"/>
            </a:lvl5pPr>
            <a:lvl6pPr>
              <a:defRPr sz="1600"/>
            </a:lvl6pPr>
            <a:lvl7pPr>
              <a:defRPr sz="1600"/>
            </a:lvl7pPr>
            <a:lvl8pPr>
              <a:defRPr sz="1600"/>
            </a:lvl8pPr>
            <a:lvl9pPr>
              <a:defRPr sz="1600"/>
            </a:lvl9pPr>
          </a:lstStyle>
          <a:p>
            <a:pPr lvl="0"/>
            <a:r>
              <a:rPr lang="en-US" dirty="0"/>
              <a:t>Sample text</a:t>
            </a:r>
            <a:endParaRPr dirty="0"/>
          </a:p>
        </p:txBody>
      </p:sp>
      <p:sp>
        <p:nvSpPr>
          <p:cNvPr id="7" name="Content Placeholder 3">
            <a:extLst>
              <a:ext uri="{FF2B5EF4-FFF2-40B4-BE49-F238E27FC236}">
                <a16:creationId xmlns:a16="http://schemas.microsoft.com/office/drawing/2014/main" id="{40A1ED7B-82D7-5A47-A193-C7C24693D3C4}"/>
              </a:ext>
            </a:extLst>
          </p:cNvPr>
          <p:cNvSpPr>
            <a:spLocks noGrp="1"/>
          </p:cNvSpPr>
          <p:nvPr>
            <p:ph idx="10" hasCustomPrompt="1"/>
          </p:nvPr>
        </p:nvSpPr>
        <p:spPr>
          <a:xfrm>
            <a:off x="4487656" y="1461052"/>
            <a:ext cx="3181874" cy="4895328"/>
          </a:xfrm>
        </p:spPr>
        <p:txBody>
          <a:bodyPr>
            <a:normAutofit/>
          </a:bodyPr>
          <a:lstStyle>
            <a:lvl1pPr marL="0" indent="0">
              <a:buNone/>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Sample text</a:t>
            </a:r>
          </a:p>
        </p:txBody>
      </p:sp>
      <p:sp>
        <p:nvSpPr>
          <p:cNvPr id="8" name="Content Placeholder 3">
            <a:extLst>
              <a:ext uri="{FF2B5EF4-FFF2-40B4-BE49-F238E27FC236}">
                <a16:creationId xmlns:a16="http://schemas.microsoft.com/office/drawing/2014/main" id="{43872FE9-5E92-4F44-8A71-024A081C439C}"/>
              </a:ext>
            </a:extLst>
          </p:cNvPr>
          <p:cNvSpPr>
            <a:spLocks noGrp="1"/>
          </p:cNvSpPr>
          <p:nvPr>
            <p:ph idx="11" hasCustomPrompt="1"/>
          </p:nvPr>
        </p:nvSpPr>
        <p:spPr>
          <a:xfrm>
            <a:off x="8053816" y="1461052"/>
            <a:ext cx="3181874" cy="4895328"/>
          </a:xfrm>
        </p:spPr>
        <p:txBody>
          <a:bodyPr>
            <a:normAutofit/>
          </a:bodyPr>
          <a:lstStyle>
            <a:lvl1pPr marL="0" indent="0">
              <a:buNone/>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Sample text</a:t>
            </a:r>
          </a:p>
        </p:txBody>
      </p:sp>
    </p:spTree>
    <p:extLst>
      <p:ext uri="{BB962C8B-B14F-4D97-AF65-F5344CB8AC3E}">
        <p14:creationId xmlns:p14="http://schemas.microsoft.com/office/powerpoint/2010/main" val="311169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8"/>
          <p:cNvSpPr/>
          <p:nvPr/>
        </p:nvSpPr>
        <p:spPr>
          <a:xfrm>
            <a:off x="0" y="0"/>
            <a:ext cx="12188952" cy="118872"/>
          </a:xfrm>
          <a:prstGeom prst="rect">
            <a:avLst/>
          </a:prstGeom>
          <a:solidFill>
            <a:srgbClr val="FFC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b="0" i="0" dirty="0">
              <a:latin typeface="Arial" panose="020B0604020202020204" pitchFamily="34" charset="0"/>
            </a:endParaRPr>
          </a:p>
        </p:txBody>
      </p:sp>
      <p:sp>
        <p:nvSpPr>
          <p:cNvPr id="2" name="Title Placeholder 1"/>
          <p:cNvSpPr>
            <a:spLocks noGrp="1"/>
          </p:cNvSpPr>
          <p:nvPr>
            <p:ph type="title"/>
          </p:nvPr>
        </p:nvSpPr>
        <p:spPr bwMode="black">
          <a:xfrm>
            <a:off x="0" y="121033"/>
            <a:ext cx="12192000" cy="1002089"/>
          </a:xfrm>
          <a:prstGeom prst="rect">
            <a:avLst/>
          </a:prstGeom>
          <a:solidFill>
            <a:srgbClr val="003B74"/>
          </a:solidFill>
        </p:spPr>
        <p:txBody>
          <a:bodyPr vert="horz" lIns="914400" tIns="45720" rIns="914400" bIns="45720" rtlCol="0" anchor="ctr">
            <a:normAutofit/>
          </a:bodyPr>
          <a:lstStyle/>
          <a:p>
            <a:r>
              <a:rPr lang="en-US" dirty="0"/>
              <a:t>Click to edit Master title style</a:t>
            </a:r>
            <a:endParaRPr dirty="0"/>
          </a:p>
        </p:txBody>
      </p:sp>
      <p:sp>
        <p:nvSpPr>
          <p:cNvPr id="3" name="Text Placeholder 2"/>
          <p:cNvSpPr>
            <a:spLocks noGrp="1"/>
          </p:cNvSpPr>
          <p:nvPr>
            <p:ph type="body" idx="1"/>
          </p:nvPr>
        </p:nvSpPr>
        <p:spPr>
          <a:xfrm>
            <a:off x="891540" y="2203704"/>
            <a:ext cx="10435590" cy="398621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7" name="Rectangle 6">
            <a:extLst>
              <a:ext uri="{FF2B5EF4-FFF2-40B4-BE49-F238E27FC236}">
                <a16:creationId xmlns:a16="http://schemas.microsoft.com/office/drawing/2014/main" id="{21F38BD8-3F75-CE4C-AFEF-0C6B45F77F8C}"/>
              </a:ext>
            </a:extLst>
          </p:cNvPr>
          <p:cNvSpPr/>
          <p:nvPr userDrawn="1"/>
        </p:nvSpPr>
        <p:spPr>
          <a:xfrm rot="5400000">
            <a:off x="9544258" y="4245031"/>
            <a:ext cx="5010495" cy="215444"/>
          </a:xfrm>
          <a:prstGeom prst="rect">
            <a:avLst/>
          </a:prstGeom>
        </p:spPr>
        <p:txBody>
          <a:bodyPr wrap="square">
            <a:spAutoFit/>
          </a:bodyPr>
          <a:lstStyle/>
          <a:p>
            <a:r>
              <a:rPr lang="en-US" sz="800" dirty="0">
                <a:latin typeface="Arial" panose="020B0604020202020204" pitchFamily="34" charset="0"/>
                <a:cs typeface="Arial" panose="020B0604020202020204" pitchFamily="34" charset="0"/>
              </a:rPr>
              <a:t>Copyright © 2023 by Jones &amp; Bartlett Learning, LLC an Ascend Learning Company. </a:t>
            </a:r>
            <a:r>
              <a:rPr lang="en-US" sz="800" dirty="0" err="1">
                <a:latin typeface="Arial" panose="020B0604020202020204" pitchFamily="34" charset="0"/>
                <a:cs typeface="Arial" panose="020B0604020202020204" pitchFamily="34" charset="0"/>
              </a:rPr>
              <a:t>www.jblearning.com</a:t>
            </a:r>
            <a:endParaRPr lang="en-US" sz="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0" r:id="rId3"/>
    <p:sldLayoutId id="2147483652" r:id="rId4"/>
    <p:sldLayoutId id="2147483653" r:id="rId5"/>
    <p:sldLayoutId id="2147483654" r:id="rId6"/>
    <p:sldLayoutId id="2147483656" r:id="rId7"/>
    <p:sldLayoutId id="214748365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5000"/>
        </a:lnSpc>
        <a:spcBef>
          <a:spcPct val="0"/>
        </a:spcBef>
        <a:buNone/>
        <a:defRPr sz="3000" b="1" kern="1200">
          <a:solidFill>
            <a:schemeClr val="bg2"/>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3.xml"/><Relationship Id="rId4" Type="http://schemas.openxmlformats.org/officeDocument/2006/relationships/image" Target="../media/image2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CF4F1586-DE6A-1A40-AEF4-23ADA41937E4}"/>
              </a:ext>
            </a:extLst>
          </p:cNvPr>
          <p:cNvSpPr>
            <a:spLocks noGrp="1"/>
          </p:cNvSpPr>
          <p:nvPr>
            <p:ph type="subTitle" idx="1"/>
          </p:nvPr>
        </p:nvSpPr>
        <p:spPr/>
        <p:txBody>
          <a:bodyPr/>
          <a:lstStyle/>
          <a:p>
            <a:r>
              <a:rPr lang="en-US" dirty="0"/>
              <a:t>CHAPTER 6</a:t>
            </a:r>
          </a:p>
        </p:txBody>
      </p:sp>
      <p:sp>
        <p:nvSpPr>
          <p:cNvPr id="19" name="Title 18">
            <a:extLst>
              <a:ext uri="{FF2B5EF4-FFF2-40B4-BE49-F238E27FC236}">
                <a16:creationId xmlns:a16="http://schemas.microsoft.com/office/drawing/2014/main" id="{A58A35F8-EA88-094E-8EAD-88FE6A07C447}"/>
              </a:ext>
            </a:extLst>
          </p:cNvPr>
          <p:cNvSpPr>
            <a:spLocks noGrp="1"/>
          </p:cNvSpPr>
          <p:nvPr>
            <p:ph type="ctrTitle"/>
          </p:nvPr>
        </p:nvSpPr>
        <p:spPr/>
        <p:txBody>
          <a:bodyPr/>
          <a:lstStyle/>
          <a:p>
            <a:r>
              <a:rPr lang="en-US" dirty="0"/>
              <a:t>Binding and Scope</a:t>
            </a:r>
          </a:p>
        </p:txBody>
      </p:sp>
      <p:pic>
        <p:nvPicPr>
          <p:cNvPr id="23" name="Picture Placeholder 22" descr="A photo shows the cover of the book Programming Languages: Concepts and Implementation, by Saverio Perugini.">
            <a:extLst>
              <a:ext uri="{FF2B5EF4-FFF2-40B4-BE49-F238E27FC236}">
                <a16:creationId xmlns:a16="http://schemas.microsoft.com/office/drawing/2014/main" id="{DE3B0E28-485E-BB45-B53C-65FC375BD23F}"/>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p:blipFill>
        <p:spPr>
          <a:xfrm>
            <a:off x="6822142" y="-158764"/>
            <a:ext cx="5889548" cy="7185072"/>
          </a:xfrm>
        </p:spPr>
      </p:pic>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4D8CC-94E1-804D-BE79-ECFE0962546F}"/>
              </a:ext>
            </a:extLst>
          </p:cNvPr>
          <p:cNvSpPr>
            <a:spLocks noGrp="1"/>
          </p:cNvSpPr>
          <p:nvPr>
            <p:ph type="title"/>
          </p:nvPr>
        </p:nvSpPr>
        <p:spPr/>
        <p:txBody>
          <a:bodyPr/>
          <a:lstStyle/>
          <a:p>
            <a:r>
              <a:rPr lang="en-US" dirty="0"/>
              <a:t>Lexical Scoping Procedure</a:t>
            </a:r>
          </a:p>
        </p:txBody>
      </p:sp>
      <p:sp>
        <p:nvSpPr>
          <p:cNvPr id="5" name="Content Placeholder 4">
            <a:extLst>
              <a:ext uri="{FF2B5EF4-FFF2-40B4-BE49-F238E27FC236}">
                <a16:creationId xmlns:a16="http://schemas.microsoft.com/office/drawing/2014/main" id="{1DF4DB29-1912-ED4F-9FCF-A933606D716A}"/>
              </a:ext>
            </a:extLst>
          </p:cNvPr>
          <p:cNvSpPr>
            <a:spLocks noGrp="1"/>
          </p:cNvSpPr>
          <p:nvPr>
            <p:ph idx="1"/>
          </p:nvPr>
        </p:nvSpPr>
        <p:spPr/>
        <p:txBody>
          <a:bodyPr/>
          <a:lstStyle/>
          <a:p>
            <a:r>
              <a:rPr lang="en-US" dirty="0"/>
              <a:t>Start with the innermost block of the expression containing the reference and search within it for its declaration.</a:t>
            </a:r>
          </a:p>
          <a:p>
            <a:r>
              <a:rPr lang="en-US" dirty="0"/>
              <a:t>If it is not found there, search the next block enclosing the one just searched. If the declaration is not found there, continue searching in this innermost-to-outermost fashion until a declaration is found.</a:t>
            </a:r>
          </a:p>
          <a:p>
            <a:r>
              <a:rPr lang="en-US" dirty="0"/>
              <a:t>After searching the outermost block, if a declaration is not found, the variable reference is free (as opposed to bound).</a:t>
            </a:r>
          </a:p>
          <a:p>
            <a:r>
              <a:rPr lang="en-US" dirty="0"/>
              <a:t>Due to the scope rules of Scheme and the lexical layout of the program that it relies upon, reveals that the reference to </a:t>
            </a:r>
            <a:r>
              <a:rPr lang="en-US" dirty="0">
                <a:latin typeface="Courier New" panose="02070309020205020404" pitchFamily="49" charset="0"/>
                <a:cs typeface="Courier New" panose="02070309020205020404" pitchFamily="49" charset="0"/>
              </a:rPr>
              <a:t>x</a:t>
            </a:r>
            <a:r>
              <a:rPr lang="en-US" dirty="0"/>
              <a:t> in line 6 of the example Scheme expression previously is bound to the declaration of </a:t>
            </a:r>
            <a:r>
              <a:rPr lang="en-US" dirty="0">
                <a:latin typeface="Courier New" panose="02070309020205020404" pitchFamily="49" charset="0"/>
                <a:cs typeface="Courier New" panose="02070309020205020404" pitchFamily="49" charset="0"/>
              </a:rPr>
              <a:t>x</a:t>
            </a:r>
            <a:r>
              <a:rPr lang="en-US" dirty="0"/>
              <a:t> on line 1.</a:t>
            </a:r>
          </a:p>
          <a:p>
            <a:r>
              <a:rPr lang="en-US" dirty="0"/>
              <a:t>Neither the scope rule nor the procedure yields the scope of a declaration.</a:t>
            </a:r>
          </a:p>
          <a:p>
            <a:endParaRPr lang="en-US" dirty="0"/>
          </a:p>
        </p:txBody>
      </p:sp>
    </p:spTree>
    <p:extLst>
      <p:ext uri="{BB962C8B-B14F-4D97-AF65-F5344CB8AC3E}">
        <p14:creationId xmlns:p14="http://schemas.microsoft.com/office/powerpoint/2010/main" val="3886795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0A553-5978-CF40-8804-D5F29ABCE74A}"/>
              </a:ext>
            </a:extLst>
          </p:cNvPr>
          <p:cNvSpPr>
            <a:spLocks noGrp="1"/>
          </p:cNvSpPr>
          <p:nvPr>
            <p:ph type="title"/>
          </p:nvPr>
        </p:nvSpPr>
        <p:spPr/>
        <p:txBody>
          <a:bodyPr/>
          <a:lstStyle/>
          <a:p>
            <a:r>
              <a:rPr lang="en-US" dirty="0"/>
              <a:t>Shadow, Scope Hole, and Visibility</a:t>
            </a:r>
          </a:p>
        </p:txBody>
      </p:sp>
      <p:sp>
        <p:nvSpPr>
          <p:cNvPr id="3" name="Content Placeholder 2">
            <a:extLst>
              <a:ext uri="{FF2B5EF4-FFF2-40B4-BE49-F238E27FC236}">
                <a16:creationId xmlns:a16="http://schemas.microsoft.com/office/drawing/2014/main" id="{CBEB2F92-1882-5B44-BFDB-F98EF550D1B5}"/>
              </a:ext>
            </a:extLst>
          </p:cNvPr>
          <p:cNvSpPr>
            <a:spLocks noGrp="1"/>
          </p:cNvSpPr>
          <p:nvPr>
            <p:ph idx="1"/>
          </p:nvPr>
        </p:nvSpPr>
        <p:spPr>
          <a:xfrm>
            <a:off x="815472" y="1123122"/>
            <a:ext cx="10287000" cy="4699047"/>
          </a:xfrm>
        </p:spPr>
        <p:txBody>
          <a:bodyPr/>
          <a:lstStyle/>
          <a:p>
            <a:r>
              <a:rPr lang="en-US" sz="2000" dirty="0"/>
              <a:t>The scope of a declaration is the region of the program within which references refer to the declaration. In this example, the scope of the declaration of </a:t>
            </a:r>
            <a:r>
              <a:rPr lang="en-US" sz="2000" dirty="0">
                <a:latin typeface="Courier New" panose="02070309020205020404" pitchFamily="49" charset="0"/>
                <a:cs typeface="Courier New" panose="02070309020205020404" pitchFamily="49" charset="0"/>
              </a:rPr>
              <a:t>x</a:t>
            </a:r>
            <a:r>
              <a:rPr lang="en-US" sz="2000" dirty="0"/>
              <a:t> is lines 2–6.</a:t>
            </a:r>
          </a:p>
          <a:p>
            <a:r>
              <a:rPr lang="en-US" sz="2000" dirty="0"/>
              <a:t>The scope of the declaration of </a:t>
            </a:r>
            <a:r>
              <a:rPr lang="en-US" sz="2000" dirty="0">
                <a:latin typeface="Courier New" panose="02070309020205020404" pitchFamily="49" charset="0"/>
                <a:cs typeface="Courier New" panose="02070309020205020404" pitchFamily="49" charset="0"/>
              </a:rPr>
              <a:t>a</a:t>
            </a:r>
            <a:r>
              <a:rPr lang="en-US" sz="2000" dirty="0"/>
              <a:t> on line 3, by contrast, is lines 4–5 rather than lines 4–6, because the inner declaration of </a:t>
            </a:r>
            <a:r>
              <a:rPr lang="en-US" sz="2000" dirty="0">
                <a:latin typeface="Courier New" panose="02070309020205020404" pitchFamily="49" charset="0"/>
                <a:cs typeface="Courier New" panose="02070309020205020404" pitchFamily="49" charset="0"/>
              </a:rPr>
              <a:t>a</a:t>
            </a:r>
            <a:r>
              <a:rPr lang="en-US" sz="2000" dirty="0"/>
              <a:t> on line 5 </a:t>
            </a:r>
            <a:r>
              <a:rPr lang="en-US" sz="2000" i="1" dirty="0"/>
              <a:t>shadows</a:t>
            </a:r>
            <a:r>
              <a:rPr lang="en-US" sz="2000" dirty="0"/>
              <a:t> the outer declaration of </a:t>
            </a:r>
            <a:r>
              <a:rPr lang="en-US" sz="2000" dirty="0">
                <a:latin typeface="Courier New" panose="02070309020205020404" pitchFamily="49" charset="0"/>
                <a:cs typeface="Courier New" panose="02070309020205020404" pitchFamily="49" charset="0"/>
              </a:rPr>
              <a:t>a</a:t>
            </a:r>
            <a:r>
              <a:rPr lang="en-US" sz="2000" dirty="0"/>
              <a:t> on line 3.</a:t>
            </a:r>
          </a:p>
          <a:p>
            <a:pPr>
              <a:spcBef>
                <a:spcPts val="1200"/>
              </a:spcBef>
            </a:pPr>
            <a:r>
              <a:rPr lang="en-US" sz="2000" dirty="0"/>
              <a:t>The inner declaration of </a:t>
            </a:r>
            <a:r>
              <a:rPr lang="en-US" sz="2000" dirty="0">
                <a:latin typeface="Courier New" panose="02070309020205020404" pitchFamily="49" charset="0"/>
                <a:cs typeface="Courier New" panose="02070309020205020404" pitchFamily="49" charset="0"/>
              </a:rPr>
              <a:t>a</a:t>
            </a:r>
            <a:r>
              <a:rPr lang="en-US" sz="2000" dirty="0"/>
              <a:t> on line 5 creates a </a:t>
            </a:r>
            <a:r>
              <a:rPr lang="en-US" sz="2000" i="1" dirty="0"/>
              <a:t>scope hole</a:t>
            </a:r>
            <a:r>
              <a:rPr lang="en-US" sz="2000" dirty="0"/>
              <a:t> on line 6, so that the scope of the declaration of </a:t>
            </a:r>
            <a:r>
              <a:rPr lang="en-US" sz="2000" dirty="0">
                <a:latin typeface="Courier New" panose="02070309020205020404" pitchFamily="49" charset="0"/>
                <a:cs typeface="Courier New" panose="02070309020205020404" pitchFamily="49" charset="0"/>
              </a:rPr>
              <a:t>a</a:t>
            </a:r>
            <a:r>
              <a:rPr lang="en-US" sz="2000" dirty="0"/>
              <a:t> on line 3 is lines 4–5 and not lines 4–6.</a:t>
            </a:r>
          </a:p>
          <a:p>
            <a:pPr>
              <a:spcBef>
                <a:spcPts val="1200"/>
              </a:spcBef>
            </a:pPr>
            <a:r>
              <a:rPr lang="en-US" sz="2000" dirty="0"/>
              <a:t>The </a:t>
            </a:r>
            <a:r>
              <a:rPr lang="en-US" sz="2000" i="1" dirty="0"/>
              <a:t>visibility</a:t>
            </a:r>
            <a:r>
              <a:rPr lang="en-US" sz="2000" dirty="0"/>
              <a:t> of a declaration in a program constitutes the regions of that program where references are bound to that declaration—this is the definition of scope given and used previously.</a:t>
            </a:r>
          </a:p>
          <a:p>
            <a:pPr>
              <a:spcBef>
                <a:spcPts val="1200"/>
              </a:spcBef>
            </a:pPr>
            <a:r>
              <a:rPr lang="en-US" sz="2000" i="1" dirty="0"/>
              <a:t>Scope</a:t>
            </a:r>
            <a:r>
              <a:rPr lang="en-US" sz="2000" dirty="0"/>
              <a:t> refers to the entire block of the program where the declaration is applicable.</a:t>
            </a:r>
          </a:p>
          <a:p>
            <a:pPr>
              <a:spcBef>
                <a:spcPts val="1200"/>
              </a:spcBef>
            </a:pPr>
            <a:r>
              <a:rPr lang="en-US" sz="2000" dirty="0"/>
              <a:t>Thus, the scope of a declaration includes scope holes since the bindings still exist but are hidden. </a:t>
            </a:r>
          </a:p>
          <a:p>
            <a:pPr>
              <a:spcBef>
                <a:spcPts val="1200"/>
              </a:spcBef>
            </a:pPr>
            <a:r>
              <a:rPr lang="en-US" sz="2000" dirty="0"/>
              <a:t>The visibility of a declaration is a subset of the scope of that declaration and, therefore, is bounded by the scope.</a:t>
            </a:r>
          </a:p>
          <a:p>
            <a:endParaRPr lang="en-US" dirty="0"/>
          </a:p>
        </p:txBody>
      </p:sp>
    </p:spTree>
    <p:extLst>
      <p:ext uri="{BB962C8B-B14F-4D97-AF65-F5344CB8AC3E}">
        <p14:creationId xmlns:p14="http://schemas.microsoft.com/office/powerpoint/2010/main" val="270166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1D9BD-894D-A442-9F11-56F1CC534188}"/>
              </a:ext>
            </a:extLst>
          </p:cNvPr>
          <p:cNvSpPr>
            <a:spLocks noGrp="1"/>
          </p:cNvSpPr>
          <p:nvPr>
            <p:ph type="title"/>
          </p:nvPr>
        </p:nvSpPr>
        <p:spPr/>
        <p:txBody>
          <a:bodyPr/>
          <a:lstStyle/>
          <a:p>
            <a:r>
              <a:rPr lang="en-US" dirty="0"/>
              <a:t>Nesting of blocks progresses from left to right.</a:t>
            </a:r>
            <a:br>
              <a:rPr lang="en-US" dirty="0"/>
            </a:br>
            <a:r>
              <a:rPr lang="en-US" dirty="0"/>
              <a:t>On line 2, the declaration of a on line 3 is not in scope:</a:t>
            </a:r>
          </a:p>
        </p:txBody>
      </p:sp>
      <p:pic>
        <p:nvPicPr>
          <p:cNvPr id="3074" name="Picture 2" descr="An illustration of the declarations to which the references a, b, and x are bound. From left to right: lambda, left parenthesis, x, right parenthesis, arrow points to the right, plus, arrow points to the right, lambda, left parenthesis, a b, right parenthesis, arrow points to the right, plus, arrow points to the right, lambda, left parenthesis, c a, right parenthesis, arrow points to the right, left parenthesis, plus a b x, right parenthesis.  An arrow extends from the a in plus a b x  to the a in lambda c a;  an arrow extends from the b in plus a b x to the b in lambda a b; an arrow extends from the x in plus a b x to the x in lamba x.&#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270" y="2900096"/>
            <a:ext cx="10168287" cy="1203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66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1D9BD-894D-A442-9F11-56F1CC534188}"/>
              </a:ext>
            </a:extLst>
          </p:cNvPr>
          <p:cNvSpPr>
            <a:spLocks noGrp="1"/>
          </p:cNvSpPr>
          <p:nvPr>
            <p:ph type="title"/>
          </p:nvPr>
        </p:nvSpPr>
        <p:spPr>
          <a:xfrm>
            <a:off x="0" y="93873"/>
            <a:ext cx="12192000" cy="1002089"/>
          </a:xfrm>
        </p:spPr>
        <p:txBody>
          <a:bodyPr/>
          <a:lstStyle/>
          <a:p>
            <a:r>
              <a:rPr lang="en-US" sz="2800" dirty="0"/>
              <a:t>Figure 6.1 Run-time Call Stack at the Time the Expression</a:t>
            </a:r>
            <a:br>
              <a:rPr lang="en-US" dirty="0"/>
            </a:br>
            <a:r>
              <a:rPr lang="en-US" sz="2800" dirty="0">
                <a:latin typeface="Courier New" panose="02070309020205020404" pitchFamily="49" charset="0"/>
                <a:cs typeface="Courier New" panose="02070309020205020404" pitchFamily="49" charset="0"/>
              </a:rPr>
              <a:t>(+ a b x)</a:t>
            </a:r>
            <a:r>
              <a:rPr lang="en-US" sz="2800" dirty="0"/>
              <a:t> Is Evaluated</a:t>
            </a:r>
          </a:p>
        </p:txBody>
      </p:sp>
      <p:pic>
        <p:nvPicPr>
          <p:cNvPr id="4098" name="Picture 2" descr="An illustration of a run-time call stack. The stack consists of the following blocks from bottom to top: lambda, left parenthesis, x, right parenthesis, plus, lambda, left parenthesis, a b, right parenthesis, plus, lambda, left parenthesis, c a, right parenthesis, left parenthesis, plus a b x, right parenthesis. Plus a b x leads to lambda c a, lambda a b, and lambda x. The top side of the stack is labeled, Top of the stack.&#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7219" y="2091302"/>
            <a:ext cx="6015213" cy="316649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59C654D3-E320-420D-989B-E19822A3C739}"/>
              </a:ext>
            </a:extLst>
          </p:cNvPr>
          <p:cNvSpPr>
            <a:spLocks noGrp="1"/>
          </p:cNvSpPr>
          <p:nvPr>
            <p:ph sz="half" idx="1"/>
          </p:nvPr>
        </p:nvSpPr>
        <p:spPr>
          <a:xfrm>
            <a:off x="785509" y="5755532"/>
            <a:ext cx="10925782" cy="632299"/>
          </a:xfrm>
        </p:spPr>
        <p:txBody>
          <a:bodyPr/>
          <a:lstStyle/>
          <a:p>
            <a:pPr marL="0" indent="0">
              <a:buNone/>
            </a:pPr>
            <a:r>
              <a:rPr lang="en-US" dirty="0"/>
              <a:t>The arrows indicate to which declarations the references to </a:t>
            </a:r>
            <a:r>
              <a:rPr lang="en-US" dirty="0">
                <a:latin typeface="Courier New" panose="02070309020205020404" pitchFamily="49" charset="0"/>
                <a:cs typeface="Courier New" panose="02070309020205020404" pitchFamily="49" charset="0"/>
              </a:rPr>
              <a:t>a</a:t>
            </a:r>
            <a:r>
              <a:rPr lang="en-US" dirty="0"/>
              <a:t>, </a:t>
            </a:r>
            <a:r>
              <a:rPr lang="en-US" dirty="0">
                <a:latin typeface="Courier New" panose="02070309020205020404" pitchFamily="49" charset="0"/>
                <a:cs typeface="Courier New" panose="02070309020205020404" pitchFamily="49" charset="0"/>
              </a:rPr>
              <a:t>b</a:t>
            </a:r>
            <a:r>
              <a:rPr lang="en-US" dirty="0"/>
              <a:t>, and </a:t>
            </a:r>
            <a:r>
              <a:rPr lang="en-US" dirty="0">
                <a:latin typeface="Courier New" panose="02070309020205020404" pitchFamily="49" charset="0"/>
                <a:cs typeface="Courier New" panose="02070309020205020404" pitchFamily="49" charset="0"/>
              </a:rPr>
              <a:t>x</a:t>
            </a:r>
            <a:r>
              <a:rPr lang="en-US" dirty="0"/>
              <a:t> are bound.</a:t>
            </a:r>
          </a:p>
        </p:txBody>
      </p:sp>
    </p:spTree>
    <p:extLst>
      <p:ext uri="{BB962C8B-B14F-4D97-AF65-F5344CB8AC3E}">
        <p14:creationId xmlns:p14="http://schemas.microsoft.com/office/powerpoint/2010/main" val="372866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0A553-5978-CF40-8804-D5F29ABCE74A}"/>
              </a:ext>
            </a:extLst>
          </p:cNvPr>
          <p:cNvSpPr>
            <a:spLocks noGrp="1"/>
          </p:cNvSpPr>
          <p:nvPr>
            <p:ph type="title"/>
          </p:nvPr>
        </p:nvSpPr>
        <p:spPr/>
        <p:txBody>
          <a:bodyPr/>
          <a:lstStyle/>
          <a:p>
            <a:r>
              <a:rPr lang="en-US" dirty="0"/>
              <a:t>6.4.1 Lexical Scoping (Local Vis-à-Vis Nonlocal References) </a:t>
            </a:r>
            <a:r>
              <a:rPr lang="en-US" sz="2000" dirty="0"/>
              <a:t>(1 of 2)</a:t>
            </a:r>
          </a:p>
        </p:txBody>
      </p:sp>
      <p:sp>
        <p:nvSpPr>
          <p:cNvPr id="3" name="Content Placeholder 2">
            <a:extLst>
              <a:ext uri="{FF2B5EF4-FFF2-40B4-BE49-F238E27FC236}">
                <a16:creationId xmlns:a16="http://schemas.microsoft.com/office/drawing/2014/main" id="{CBEB2F92-1882-5B44-BFDB-F98EF550D1B5}"/>
              </a:ext>
            </a:extLst>
          </p:cNvPr>
          <p:cNvSpPr>
            <a:spLocks noGrp="1"/>
          </p:cNvSpPr>
          <p:nvPr>
            <p:ph idx="1"/>
          </p:nvPr>
        </p:nvSpPr>
        <p:spPr/>
        <p:txBody>
          <a:bodyPr/>
          <a:lstStyle/>
          <a:p>
            <a:r>
              <a:rPr lang="en-US" dirty="0"/>
              <a:t>A reference can either be local or nonlocal.</a:t>
            </a:r>
          </a:p>
          <a:p>
            <a:r>
              <a:rPr lang="en-US" dirty="0"/>
              <a:t>A </a:t>
            </a:r>
            <a:r>
              <a:rPr lang="en-US" i="1" dirty="0"/>
              <a:t>local reference</a:t>
            </a:r>
            <a:r>
              <a:rPr lang="en-US" dirty="0"/>
              <a:t> is bound to a declaration in the set of declarations (e.g., the formal parameter list) associated with the innermost block in which that reference is contained.</a:t>
            </a:r>
          </a:p>
          <a:p>
            <a:r>
              <a:rPr lang="en-US" dirty="0"/>
              <a:t>Sometimes that block is called the </a:t>
            </a:r>
            <a:r>
              <a:rPr lang="en-US" i="1" dirty="0"/>
              <a:t>local block</a:t>
            </a:r>
            <a:r>
              <a:rPr lang="en-US" dirty="0"/>
              <a:t>.</a:t>
            </a:r>
          </a:p>
          <a:p>
            <a:r>
              <a:rPr lang="en-US" dirty="0"/>
              <a:t>All of the nested blocks enclosing the innermost block containing the reference are sometimes referred to as </a:t>
            </a:r>
            <a:r>
              <a:rPr lang="en-US" i="1" dirty="0"/>
              <a:t>ancestor blocks</a:t>
            </a:r>
            <a:r>
              <a:rPr lang="en-US" dirty="0"/>
              <a:t> of that block.</a:t>
            </a:r>
          </a:p>
          <a:p>
            <a:r>
              <a:rPr lang="en-US" dirty="0"/>
              <a:t>In a lexically scoped language, we search both the local and ancestor blocks to find the declaration to which a reference is bound.</a:t>
            </a:r>
          </a:p>
          <a:p>
            <a:endParaRPr lang="en-US" dirty="0"/>
          </a:p>
          <a:p>
            <a:endParaRPr lang="en-US" dirty="0"/>
          </a:p>
          <a:p>
            <a:endParaRPr lang="en-US" dirty="0"/>
          </a:p>
        </p:txBody>
      </p:sp>
    </p:spTree>
    <p:extLst>
      <p:ext uri="{BB962C8B-B14F-4D97-AF65-F5344CB8AC3E}">
        <p14:creationId xmlns:p14="http://schemas.microsoft.com/office/powerpoint/2010/main" val="256567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0A553-5978-CF40-8804-D5F29ABCE74A}"/>
              </a:ext>
            </a:extLst>
          </p:cNvPr>
          <p:cNvSpPr>
            <a:spLocks noGrp="1"/>
          </p:cNvSpPr>
          <p:nvPr>
            <p:ph type="title"/>
          </p:nvPr>
        </p:nvSpPr>
        <p:spPr>
          <a:xfrm>
            <a:off x="0" y="121033"/>
            <a:ext cx="12192000" cy="1002089"/>
          </a:xfrm>
        </p:spPr>
        <p:txBody>
          <a:bodyPr/>
          <a:lstStyle/>
          <a:p>
            <a:r>
              <a:rPr lang="en-US" dirty="0"/>
              <a:t>6.4.1 Lexical Scoping (Local Vis-à-Vis Nonlocal References) </a:t>
            </a:r>
            <a:r>
              <a:rPr lang="en-US" sz="2000" dirty="0"/>
              <a:t>(2 of 2)</a:t>
            </a:r>
            <a:endParaRPr lang="en-US" dirty="0"/>
          </a:p>
        </p:txBody>
      </p:sp>
      <p:sp>
        <p:nvSpPr>
          <p:cNvPr id="3" name="Content Placeholder 2">
            <a:extLst>
              <a:ext uri="{FF2B5EF4-FFF2-40B4-BE49-F238E27FC236}">
                <a16:creationId xmlns:a16="http://schemas.microsoft.com/office/drawing/2014/main" id="{CBEB2F92-1882-5B44-BFDB-F98EF550D1B5}"/>
              </a:ext>
            </a:extLst>
          </p:cNvPr>
          <p:cNvSpPr>
            <a:spLocks noGrp="1"/>
          </p:cNvSpPr>
          <p:nvPr>
            <p:ph idx="1"/>
          </p:nvPr>
        </p:nvSpPr>
        <p:spPr>
          <a:xfrm>
            <a:off x="925830" y="1490870"/>
            <a:ext cx="10287000" cy="4699047"/>
          </a:xfrm>
        </p:spPr>
        <p:txBody>
          <a:bodyPr/>
          <a:lstStyle/>
          <a:p>
            <a:r>
              <a:rPr lang="en-US" i="1" dirty="0"/>
              <a:t>We must determine the declaration to which a reference is bound so that we can determine the value bound to the identifier at that reference so that we can evaluate the expression containing that reference.</a:t>
            </a:r>
          </a:p>
          <a:p>
            <a:r>
              <a:rPr lang="en-US" dirty="0"/>
              <a:t>The concept of an </a:t>
            </a:r>
            <a:r>
              <a:rPr lang="en-US" i="1" dirty="0"/>
              <a:t>environment</a:t>
            </a:r>
            <a:r>
              <a:rPr lang="en-US" dirty="0"/>
              <a:t>, which is a core element of any interpreter:</a:t>
            </a:r>
          </a:p>
          <a:p>
            <a:pPr lvl="1"/>
            <a:r>
              <a:rPr lang="en-US" dirty="0"/>
              <a:t>A set or mapping of name–value pairs that associates variable names (or symbols) with their current bindings</a:t>
            </a:r>
          </a:p>
          <a:p>
            <a:endParaRPr lang="en-US" dirty="0"/>
          </a:p>
        </p:txBody>
      </p:sp>
      <p:pic>
        <p:nvPicPr>
          <p:cNvPr id="3074" name="Picture 2" descr="The lines are as follows. Line 1. Scope, left parenthesis, left angle bracket, declaration, right angle bracket, right parenthesis, equals, left angle bracket, a set of program points, right angle bracket. Line 2. Referencing environment, left parenthesis, left angle bracket, a program point, right angle bracket, right parenthesis, equals, left angle bracket, a set of variable bindings, right angle bracket." title="A set of two rules for summarizing scope and referencing environ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580" y="4504690"/>
            <a:ext cx="9044530" cy="65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79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DF3CC-B576-D34A-AAF6-BAB37E9FA38B}"/>
              </a:ext>
            </a:extLst>
          </p:cNvPr>
          <p:cNvSpPr>
            <a:spLocks noGrp="1"/>
          </p:cNvSpPr>
          <p:nvPr>
            <p:ph type="title"/>
          </p:nvPr>
        </p:nvSpPr>
        <p:spPr/>
        <p:txBody>
          <a:bodyPr/>
          <a:lstStyle/>
          <a:p>
            <a:r>
              <a:rPr lang="en-US" dirty="0"/>
              <a:t>6.5 Lexical Addressing </a:t>
            </a:r>
            <a:r>
              <a:rPr lang="en-US" sz="2000" dirty="0"/>
              <a:t>(1 of 4)</a:t>
            </a:r>
          </a:p>
        </p:txBody>
      </p:sp>
      <p:sp>
        <p:nvSpPr>
          <p:cNvPr id="3" name="Content Placeholder 2">
            <a:extLst>
              <a:ext uri="{FF2B5EF4-FFF2-40B4-BE49-F238E27FC236}">
                <a16:creationId xmlns:a16="http://schemas.microsoft.com/office/drawing/2014/main" id="{077FAC44-88E2-E844-96F5-4379C5847651}"/>
              </a:ext>
            </a:extLst>
          </p:cNvPr>
          <p:cNvSpPr>
            <a:spLocks noGrp="1"/>
          </p:cNvSpPr>
          <p:nvPr>
            <p:ph idx="1"/>
          </p:nvPr>
        </p:nvSpPr>
        <p:spPr/>
        <p:txBody>
          <a:bodyPr/>
          <a:lstStyle/>
          <a:p>
            <a:r>
              <a:rPr lang="en-US" dirty="0"/>
              <a:t>Identifiers are necessary for writing programs, but unnecessary for executing them.</a:t>
            </a:r>
          </a:p>
          <a:p>
            <a:r>
              <a:rPr lang="en-US" dirty="0"/>
              <a:t>Assume we number the innermost-to-outermost blocks of an expression from 0 to n.</a:t>
            </a:r>
          </a:p>
          <a:p>
            <a:r>
              <a:rPr lang="en-US" i="1" dirty="0"/>
              <a:t>Lexical depth</a:t>
            </a:r>
            <a:r>
              <a:rPr lang="en-US" dirty="0"/>
              <a:t> is an integer representing a block with respect to all of the nested blocks it contains.</a:t>
            </a:r>
          </a:p>
          <a:p>
            <a:r>
              <a:rPr lang="en-US" dirty="0"/>
              <a:t>Assume that we number each formal parameter in the declaration list associated with each block from 0 to m.</a:t>
            </a:r>
          </a:p>
          <a:p>
            <a:r>
              <a:rPr lang="en-US" dirty="0"/>
              <a:t>The </a:t>
            </a:r>
            <a:r>
              <a:rPr lang="en-US" i="1" dirty="0"/>
              <a:t>declaration position</a:t>
            </a:r>
            <a:r>
              <a:rPr lang="en-US" dirty="0"/>
              <a:t> of a particular identifier is an integer representing the position in the list of identifiers of a lambda expression of that identifier.</a:t>
            </a:r>
          </a:p>
        </p:txBody>
      </p:sp>
    </p:spTree>
    <p:extLst>
      <p:ext uri="{BB962C8B-B14F-4D97-AF65-F5344CB8AC3E}">
        <p14:creationId xmlns:p14="http://schemas.microsoft.com/office/powerpoint/2010/main" val="391105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DF3CC-B576-D34A-AAF6-BAB37E9FA38B}"/>
              </a:ext>
            </a:extLst>
          </p:cNvPr>
          <p:cNvSpPr>
            <a:spLocks noGrp="1"/>
          </p:cNvSpPr>
          <p:nvPr>
            <p:ph type="title"/>
          </p:nvPr>
        </p:nvSpPr>
        <p:spPr/>
        <p:txBody>
          <a:bodyPr/>
          <a:lstStyle/>
          <a:p>
            <a:r>
              <a:rPr lang="en-US" dirty="0"/>
              <a:t>6.5 Lexical Addressing </a:t>
            </a:r>
            <a:r>
              <a:rPr lang="en-US" sz="2000" dirty="0"/>
              <a:t>(2 of 4)</a:t>
            </a:r>
            <a:endParaRPr lang="en-US" dirty="0"/>
          </a:p>
        </p:txBody>
      </p:sp>
      <p:sp>
        <p:nvSpPr>
          <p:cNvPr id="6" name="Content Placeholder 5">
            <a:extLst>
              <a:ext uri="{FF2B5EF4-FFF2-40B4-BE49-F238E27FC236}">
                <a16:creationId xmlns:a16="http://schemas.microsoft.com/office/drawing/2014/main" id="{CAC879C6-2E47-6C44-9693-5CFD06D2B7B7}"/>
              </a:ext>
            </a:extLst>
          </p:cNvPr>
          <p:cNvSpPr>
            <a:spLocks noGrp="1"/>
          </p:cNvSpPr>
          <p:nvPr>
            <p:ph idx="1"/>
          </p:nvPr>
        </p:nvSpPr>
        <p:spPr>
          <a:xfrm>
            <a:off x="1495996" y="4570220"/>
            <a:ext cx="10287000" cy="1695360"/>
          </a:xfrm>
        </p:spPr>
        <p:txBody>
          <a:bodyPr/>
          <a:lstStyle/>
          <a:p>
            <a:r>
              <a:rPr lang="en-US" dirty="0"/>
              <a:t>Given only a lexical address (i.e., lexical depth and declaration position), we can (efficiently) lookup the binding associated with the identifier in a reference.</a:t>
            </a:r>
          </a:p>
          <a:p>
            <a:r>
              <a:rPr lang="en-US" dirty="0"/>
              <a:t>We can purge the identifiers from each lexical address.</a:t>
            </a:r>
          </a:p>
          <a:p>
            <a:endParaRPr lang="en-US" dirty="0"/>
          </a:p>
        </p:txBody>
      </p:sp>
      <p:pic>
        <p:nvPicPr>
          <p:cNvPr id="4098" name="Picture 2" descr="The code lines are as follows. Line 1. Semicolon, semicolon, partially converted to lexical addresses, comma. Line 2. Semicolon, semicolon, where references are replaced with. Line 3. Semicolon, semicolon, left parenthesis, identifier, comma, depth, comma, position, right parenthesis, triples. Line 4. Greater than, left parenthesis, left parenthesis, lambda, left parenthesis, x, right parenthesis. Line 5. Greater than, left parenthesis, plus 7. Line 6. Greater than, left parenthesis, left parenthesis, lambda, left parenthesis, a b, right parenthesis. Line 7. Greater than, left parenthesis, plus, left parenthesis, a colon 1 0, right parenthesis. Line 8. Greater than, left parenthesis, left parenthesis, lambda, left parenthesis, c a, right parenthesis. Line 9. Greater than, left parenthesis, plus, left parenthesis, a colon 0 1, right parenthesis, left parenthesis, b colon 1 1, right parenthesis, left parenthesis, x colon 2 0, right parenthesis, right parenthesis, right parenthesis, 3 4, right parenthesis, right parenthesis, right parenthesis, 1 2, right parenthesis, right parenthesis, right parenthesis, 5, right parenthesis. Line 10. 19." title="A set of 10 code lines for associating each variable reference with a lexical depth, declaration position pai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039" y="1560513"/>
            <a:ext cx="9143037" cy="2497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23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DF3CC-B576-D34A-AAF6-BAB37E9FA38B}"/>
              </a:ext>
            </a:extLst>
          </p:cNvPr>
          <p:cNvSpPr>
            <a:spLocks noGrp="1"/>
          </p:cNvSpPr>
          <p:nvPr>
            <p:ph type="title"/>
          </p:nvPr>
        </p:nvSpPr>
        <p:spPr/>
        <p:txBody>
          <a:bodyPr/>
          <a:lstStyle/>
          <a:p>
            <a:r>
              <a:rPr lang="en-US" dirty="0"/>
              <a:t>6.5 Lexical Addressing </a:t>
            </a:r>
            <a:r>
              <a:rPr lang="en-US" sz="2000" dirty="0"/>
              <a:t>(3 of 4)</a:t>
            </a:r>
            <a:endParaRPr lang="en-US" dirty="0"/>
          </a:p>
        </p:txBody>
      </p:sp>
      <p:pic>
        <p:nvPicPr>
          <p:cNvPr id="5122" name="Picture 2" descr="The code lines are as follows. Line 1. Semicolon, semicolon, fully converted to lexical addresses, comma. Line 2. Semicolon, semicolon, where identifiers are completely purged, comma. Line 3. Semicolon, semicolon, references are replaced with, left parenthesis, depth, comma, position, right parenthesis, pairs, period. Line 4. Greater than, left parenthesis, left parenthesis, lambda, left parenthesis, x, right parenthesis. Line 5. Greater than, left parenthesis, plus 7. Line 6. Greater than, left parenthesis, left parenthesis, lambda, left parenthesis, a b, right parenthesis. Line 7. Greater than, left parenthesis, plus, left parenthesis, 1 0, right parenthesis. Line 8. Greater than, left parenthesis, left parenthesis, lambda, left parenthesis, c a, right parenthesis. Line 9. Greater than, left parenthesis, plus, left parenthesis, 0 1, right parenthesis, left parenthesis, 1 1, right parenthesis, left parenthesis, 2 0, right parenthesis, right parenthesis, right parenthesis, 3 4, right parenthesis, right parenthesis, right parenthesis, 1 2, right parenthesis, right parenthesis, right parenthesis, 5, right parenthesis. Line 10. 19." title="A set of 10 code lines for purging the identifiers from each lexical add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318" y="1617663"/>
            <a:ext cx="9570204" cy="3125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39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DF3CC-B576-D34A-AAF6-BAB37E9FA38B}"/>
              </a:ext>
            </a:extLst>
          </p:cNvPr>
          <p:cNvSpPr>
            <a:spLocks noGrp="1"/>
          </p:cNvSpPr>
          <p:nvPr>
            <p:ph type="title"/>
          </p:nvPr>
        </p:nvSpPr>
        <p:spPr/>
        <p:txBody>
          <a:bodyPr/>
          <a:lstStyle/>
          <a:p>
            <a:r>
              <a:rPr lang="en-US" dirty="0"/>
              <a:t>6.5 Lexical Addressing </a:t>
            </a:r>
            <a:r>
              <a:rPr lang="en-US" sz="2000" dirty="0"/>
              <a:t>(4 of 4)</a:t>
            </a:r>
            <a:endParaRPr lang="en-US" dirty="0"/>
          </a:p>
        </p:txBody>
      </p:sp>
      <p:sp>
        <p:nvSpPr>
          <p:cNvPr id="3" name="TextBox 2">
            <a:extLst>
              <a:ext uri="{FF2B5EF4-FFF2-40B4-BE49-F238E27FC236}">
                <a16:creationId xmlns:a16="http://schemas.microsoft.com/office/drawing/2014/main" id="{21720B0D-4D08-8A4B-B9EF-65001EA2255D}"/>
              </a:ext>
            </a:extLst>
          </p:cNvPr>
          <p:cNvSpPr txBox="1"/>
          <p:nvPr/>
        </p:nvSpPr>
        <p:spPr>
          <a:xfrm>
            <a:off x="541506" y="1420627"/>
            <a:ext cx="11092774" cy="1046440"/>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The formal parameter lists following each </a:t>
            </a:r>
            <a:r>
              <a:rPr lang="en-US" sz="2200" dirty="0">
                <a:latin typeface="Courier New" panose="02070309020205020404" pitchFamily="49" charset="0"/>
                <a:cs typeface="Courier New" panose="02070309020205020404" pitchFamily="49" charset="0"/>
              </a:rPr>
              <a:t>lambda</a:t>
            </a:r>
            <a:r>
              <a:rPr lang="en-US" sz="2200" dirty="0">
                <a:latin typeface="Arial" panose="020B0604020202020204" pitchFamily="34" charset="0"/>
                <a:cs typeface="Arial" panose="020B0604020202020204" pitchFamily="34" charset="0"/>
              </a:rPr>
              <a:t> are also unnecessary and, therefore, can be replaced with their length:</a:t>
            </a:r>
          </a:p>
          <a:p>
            <a:endParaRPr lang="en-US" dirty="0">
              <a:latin typeface="Arial" panose="020B0604020202020204" pitchFamily="34" charset="0"/>
              <a:cs typeface="Arial" panose="020B0604020202020204" pitchFamily="34" charset="0"/>
            </a:endParaRPr>
          </a:p>
        </p:txBody>
      </p:sp>
      <p:pic>
        <p:nvPicPr>
          <p:cNvPr id="6146" name="Picture 2" descr="The code lines are as follows. Line 1. Semicolon, semicolon, fully converted to lexical addresses, comma. Line 2. Semicolon, semicolon, where identifiers are completely purged, comma. Line 3. Semicolon, semicolon, references are replaced with, left parenthesis, depth, comma, position, right parenthesis, pairs, comma, and. Line 4. Semicolon, semicolon, formal parameter lists are replaced by their length, period. Line 5. Greater than, left parenthesis, left parenthesis, lambda 1. Line 6. Greater than, left parenthesis, plus 7. Line 7. Greater than, left parenthesis, left parenthesis, lambda 2. Line 8. Greater than, left parenthesis, plus, left parenthesis, 1 0, right parenthesis. Line 9. Greater than, left parenthesis, left parenthesis, lambda 2. Line 10. Greater than, left parenthesis, plus, left parenthesis, 0 1, right parenthesis, left parenthesis, 1 1, right parenthesis, left parenthesis, 2 0, right parenthesis, right parenthesis, right parenthesis, 3 4, right parenthesis, right parenthesis, right parenthesis, 1 2, right parenthesis, right parenthesis, right parenthesis, 5, right parenthesis. Line 11. 19." title="A set of 11 code lines for replacing formal parameters with their leng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058" y="2467067"/>
            <a:ext cx="7837415" cy="2619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84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Chapter 6: Binding and Scope</a:t>
            </a:r>
          </a:p>
        </p:txBody>
      </p:sp>
      <p:sp>
        <p:nvSpPr>
          <p:cNvPr id="14" name="Content Placeholder 2"/>
          <p:cNvSpPr>
            <a:spLocks noGrp="1"/>
          </p:cNvSpPr>
          <p:nvPr>
            <p:ph idx="1"/>
          </p:nvPr>
        </p:nvSpPr>
        <p:spPr>
          <a:xfrm>
            <a:off x="952500" y="3193211"/>
            <a:ext cx="10287000" cy="1476066"/>
          </a:xfrm>
        </p:spPr>
        <p:txBody>
          <a:bodyPr/>
          <a:lstStyle/>
          <a:p>
            <a:pPr marL="0" indent="0">
              <a:buNone/>
            </a:pPr>
            <a:r>
              <a:rPr lang="en-US" i="1" dirty="0"/>
              <a:t>A rose by any other name would smell as sweet.</a:t>
            </a:r>
          </a:p>
          <a:p>
            <a:pPr marL="0" indent="0" algn="r">
              <a:buNone/>
            </a:pPr>
            <a:r>
              <a:rPr lang="en-US" dirty="0"/>
              <a:t>— William Shakespeare</a:t>
            </a:r>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1D9BD-894D-A442-9F11-56F1CC534188}"/>
              </a:ext>
            </a:extLst>
          </p:cNvPr>
          <p:cNvSpPr>
            <a:spLocks noGrp="1"/>
          </p:cNvSpPr>
          <p:nvPr>
            <p:ph type="title"/>
          </p:nvPr>
        </p:nvSpPr>
        <p:spPr/>
        <p:txBody>
          <a:bodyPr/>
          <a:lstStyle/>
          <a:p>
            <a:r>
              <a:rPr lang="en-US" dirty="0"/>
              <a:t>Table 6.3 Lexical Depth and Position in a Referencing Environment</a:t>
            </a:r>
          </a:p>
        </p:txBody>
      </p:sp>
      <p:pic>
        <p:nvPicPr>
          <p:cNvPr id="5122" name="Picture 2" descr="When depth is 0 and position is 0, environment is, left parenthesis, c 3, right parenthesis. When depth is 0 and position is 1, environment is, left parenthesis, a 4, right parenthesis. When depth is 1 and position is 0, environment is, left parenthesis, a 1, right parenthesis. When depth is 1 and position is 1, environment is, left parenthesis, b 2, right parenthesis. When depth is 2 and position is 0, environment is, left parenthesis, x 5, right parenthesis. The environment pairs under each depth value are enclosed within parentheses. All the environment pairs are collectively enclosed within a pair of parentheses.&#10;" title="A table listing environment for different depth and pos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534" y="2719365"/>
            <a:ext cx="10296175" cy="12081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B421A6-CBD3-9EED-674D-9B674692443B}"/>
              </a:ext>
            </a:extLst>
          </p:cNvPr>
          <p:cNvSpPr txBox="1"/>
          <p:nvPr/>
        </p:nvSpPr>
        <p:spPr>
          <a:xfrm>
            <a:off x="961534" y="4181856"/>
            <a:ext cx="10296175" cy="369332"/>
          </a:xfrm>
          <a:prstGeom prst="rect">
            <a:avLst/>
          </a:prstGeom>
          <a:noFill/>
        </p:spPr>
        <p:txBody>
          <a:bodyPr wrap="square" rtlCol="0">
            <a:spAutoFit/>
          </a:bodyPr>
          <a:lstStyle/>
          <a:p>
            <a:r>
              <a:rPr lang="en-US" i="1" dirty="0"/>
              <a:t>How does this map to a list-based data structure? </a:t>
            </a:r>
          </a:p>
        </p:txBody>
      </p:sp>
    </p:spTree>
    <p:extLst>
      <p:ext uri="{BB962C8B-B14F-4D97-AF65-F5344CB8AC3E}">
        <p14:creationId xmlns:p14="http://schemas.microsoft.com/office/powerpoint/2010/main" val="323133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CD401-41E0-47B6-8DF3-B5B987462AB0}"/>
              </a:ext>
            </a:extLst>
          </p:cNvPr>
          <p:cNvSpPr>
            <a:spLocks noGrp="1"/>
          </p:cNvSpPr>
          <p:nvPr>
            <p:ph type="title"/>
          </p:nvPr>
        </p:nvSpPr>
        <p:spPr/>
        <p:txBody>
          <a:bodyPr/>
          <a:lstStyle/>
          <a:p>
            <a:r>
              <a:rPr lang="en-US" dirty="0"/>
              <a:t>6.6 </a:t>
            </a:r>
            <a:r>
              <a:rPr lang="en-US" b="1" dirty="0"/>
              <a:t>Free or Bound Variables </a:t>
            </a:r>
            <a:r>
              <a:rPr lang="en-US" sz="2000" b="1" dirty="0"/>
              <a:t>(1 of 2)</a:t>
            </a:r>
            <a:endParaRPr lang="en-US" dirty="0"/>
          </a:p>
        </p:txBody>
      </p:sp>
      <p:sp>
        <p:nvSpPr>
          <p:cNvPr id="3" name="Content Placeholder 2">
            <a:extLst>
              <a:ext uri="{FF2B5EF4-FFF2-40B4-BE49-F238E27FC236}">
                <a16:creationId xmlns:a16="http://schemas.microsoft.com/office/drawing/2014/main" id="{BB07A9B6-4E1C-46E7-9518-FA497D0BC436}"/>
              </a:ext>
            </a:extLst>
          </p:cNvPr>
          <p:cNvSpPr>
            <a:spLocks noGrp="1"/>
          </p:cNvSpPr>
          <p:nvPr>
            <p:ph idx="1"/>
          </p:nvPr>
        </p:nvSpPr>
        <p:spPr/>
        <p:txBody>
          <a:bodyPr/>
          <a:lstStyle/>
          <a:p>
            <a:r>
              <a:rPr lang="en-US" dirty="0"/>
              <a:t>A variable </a:t>
            </a:r>
            <a:r>
              <a:rPr lang="en-US" i="1" dirty="0"/>
              <a:t>v</a:t>
            </a:r>
            <a:r>
              <a:rPr lang="en-US" dirty="0"/>
              <a:t> occurs </a:t>
            </a:r>
            <a:r>
              <a:rPr lang="en-US" i="1" dirty="0"/>
              <a:t>free</a:t>
            </a:r>
            <a:r>
              <a:rPr lang="en-US" dirty="0"/>
              <a:t> in an expression </a:t>
            </a:r>
            <a:r>
              <a:rPr lang="en-US" i="1" dirty="0"/>
              <a:t>e</a:t>
            </a:r>
            <a:r>
              <a:rPr lang="en-US" dirty="0"/>
              <a:t> if and only if there is a reference to </a:t>
            </a:r>
            <a:r>
              <a:rPr lang="en-US" i="1" dirty="0"/>
              <a:t>v</a:t>
            </a:r>
            <a:r>
              <a:rPr lang="en-US" dirty="0"/>
              <a:t> within </a:t>
            </a:r>
            <a:r>
              <a:rPr lang="en-US" i="1" dirty="0"/>
              <a:t>e</a:t>
            </a:r>
            <a:r>
              <a:rPr lang="en-US" dirty="0"/>
              <a:t> that is not bound by any declaration of </a:t>
            </a:r>
            <a:r>
              <a:rPr lang="en-US" i="1" dirty="0"/>
              <a:t>v</a:t>
            </a:r>
            <a:r>
              <a:rPr lang="en-US" dirty="0"/>
              <a:t> within </a:t>
            </a:r>
            <a:r>
              <a:rPr lang="en-US" i="1" dirty="0"/>
              <a:t>e</a:t>
            </a:r>
            <a:r>
              <a:rPr lang="en-US" dirty="0"/>
              <a:t>.</a:t>
            </a:r>
          </a:p>
          <a:p>
            <a:r>
              <a:rPr lang="en-US" dirty="0"/>
              <a:t>A variable </a:t>
            </a:r>
            <a:r>
              <a:rPr lang="en-US" i="1" dirty="0"/>
              <a:t>v</a:t>
            </a:r>
            <a:r>
              <a:rPr lang="en-US" dirty="0"/>
              <a:t> occurs </a:t>
            </a:r>
            <a:r>
              <a:rPr lang="en-US" i="1" dirty="0"/>
              <a:t>bound</a:t>
            </a:r>
            <a:r>
              <a:rPr lang="en-US" dirty="0"/>
              <a:t> in an expression </a:t>
            </a:r>
            <a:r>
              <a:rPr lang="en-US" i="1" dirty="0"/>
              <a:t>e</a:t>
            </a:r>
            <a:r>
              <a:rPr lang="en-US" dirty="0"/>
              <a:t> if and only if there is a reference to </a:t>
            </a:r>
            <a:r>
              <a:rPr lang="en-US" i="1" dirty="0"/>
              <a:t>v</a:t>
            </a:r>
            <a:r>
              <a:rPr lang="en-US" dirty="0"/>
              <a:t> within </a:t>
            </a:r>
            <a:r>
              <a:rPr lang="en-US" i="1" dirty="0"/>
              <a:t>e</a:t>
            </a:r>
            <a:r>
              <a:rPr lang="en-US" dirty="0"/>
              <a:t> that is bound by some declaration of </a:t>
            </a:r>
            <a:r>
              <a:rPr lang="en-US" i="1" dirty="0"/>
              <a:t>v</a:t>
            </a:r>
            <a:r>
              <a:rPr lang="en-US" dirty="0"/>
              <a:t> in </a:t>
            </a:r>
            <a:r>
              <a:rPr lang="en-US" i="1" dirty="0"/>
              <a:t>e</a:t>
            </a:r>
            <a:r>
              <a:rPr lang="en-US" dirty="0"/>
              <a:t>.</a:t>
            </a:r>
          </a:p>
          <a:p>
            <a:r>
              <a:rPr lang="en-US" dirty="0"/>
              <a:t>In the expression </a:t>
            </a:r>
            <a:r>
              <a:rPr lang="en-US" dirty="0">
                <a:latin typeface="Courier New" panose="02070309020205020404" pitchFamily="49" charset="0"/>
                <a:cs typeface="Courier New" panose="02070309020205020404" pitchFamily="49" charset="0"/>
              </a:rPr>
              <a:t>((lambda (x) x) y)</a:t>
            </a:r>
            <a:endParaRPr lang="en-US" dirty="0"/>
          </a:p>
          <a:p>
            <a:pPr lvl="1"/>
            <a:r>
              <a:rPr lang="en-US" dirty="0"/>
              <a:t>The </a:t>
            </a:r>
            <a:r>
              <a:rPr lang="en-US" dirty="0">
                <a:latin typeface="Courier New" panose="02070309020205020404" pitchFamily="49" charset="0"/>
                <a:cs typeface="Courier New" panose="02070309020205020404" pitchFamily="49" charset="0"/>
              </a:rPr>
              <a:t>x</a:t>
            </a:r>
            <a:r>
              <a:rPr lang="en-US" dirty="0"/>
              <a:t> in the body of the </a:t>
            </a:r>
            <a:r>
              <a:rPr lang="en-US" dirty="0">
                <a:latin typeface="Courier New" panose="02070309020205020404" pitchFamily="49" charset="0"/>
                <a:cs typeface="Courier New" panose="02070309020205020404" pitchFamily="49" charset="0"/>
              </a:rPr>
              <a:t>lambda</a:t>
            </a:r>
            <a:r>
              <a:rPr lang="en-US" dirty="0"/>
              <a:t> expression occurs bound to the declaration of </a:t>
            </a:r>
            <a:r>
              <a:rPr lang="en-US" dirty="0">
                <a:latin typeface="Courier New" panose="02070309020205020404" pitchFamily="49" charset="0"/>
                <a:cs typeface="Courier New" panose="02070309020205020404" pitchFamily="49" charset="0"/>
              </a:rPr>
              <a:t>x</a:t>
            </a:r>
            <a:r>
              <a:rPr lang="en-US" dirty="0"/>
              <a:t> in the formal parameter list.</a:t>
            </a:r>
          </a:p>
          <a:p>
            <a:pPr lvl="1"/>
            <a:r>
              <a:rPr lang="en-US" dirty="0"/>
              <a:t>The argument </a:t>
            </a:r>
            <a:r>
              <a:rPr lang="en-US" dirty="0">
                <a:latin typeface="Courier New" panose="02070309020205020404" pitchFamily="49" charset="0"/>
                <a:cs typeface="Courier New" panose="02070309020205020404" pitchFamily="49" charset="0"/>
              </a:rPr>
              <a:t>y</a:t>
            </a:r>
            <a:r>
              <a:rPr lang="en-US" dirty="0"/>
              <a:t> occurs free because it is unbound by any declaration in this expression.</a:t>
            </a:r>
          </a:p>
        </p:txBody>
      </p:sp>
    </p:spTree>
    <p:extLst>
      <p:ext uri="{BB962C8B-B14F-4D97-AF65-F5344CB8AC3E}">
        <p14:creationId xmlns:p14="http://schemas.microsoft.com/office/powerpoint/2010/main" val="309406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CD401-41E0-47B6-8DF3-B5B987462AB0}"/>
              </a:ext>
            </a:extLst>
          </p:cNvPr>
          <p:cNvSpPr>
            <a:spLocks noGrp="1"/>
          </p:cNvSpPr>
          <p:nvPr>
            <p:ph type="title"/>
          </p:nvPr>
        </p:nvSpPr>
        <p:spPr/>
        <p:txBody>
          <a:bodyPr/>
          <a:lstStyle/>
          <a:p>
            <a:r>
              <a:rPr lang="en-US" dirty="0"/>
              <a:t>6.6 </a:t>
            </a:r>
            <a:r>
              <a:rPr lang="en-US" b="1" dirty="0"/>
              <a:t>Free or Bound Variables </a:t>
            </a:r>
            <a:r>
              <a:rPr lang="en-US" sz="2000" b="1" dirty="0"/>
              <a:t>(2 of 2)</a:t>
            </a:r>
            <a:endParaRPr lang="en-US" dirty="0"/>
          </a:p>
        </p:txBody>
      </p:sp>
      <p:sp>
        <p:nvSpPr>
          <p:cNvPr id="3" name="Content Placeholder 2">
            <a:extLst>
              <a:ext uri="{FF2B5EF4-FFF2-40B4-BE49-F238E27FC236}">
                <a16:creationId xmlns:a16="http://schemas.microsoft.com/office/drawing/2014/main" id="{BB07A9B6-4E1C-46E7-9518-FA497D0BC436}"/>
              </a:ext>
            </a:extLst>
          </p:cNvPr>
          <p:cNvSpPr>
            <a:spLocks noGrp="1"/>
          </p:cNvSpPr>
          <p:nvPr>
            <p:ph idx="1"/>
          </p:nvPr>
        </p:nvSpPr>
        <p:spPr>
          <a:xfrm>
            <a:off x="925830" y="1490871"/>
            <a:ext cx="10287000" cy="1938130"/>
          </a:xfrm>
        </p:spPr>
        <p:txBody>
          <a:bodyPr/>
          <a:lstStyle/>
          <a:p>
            <a:r>
              <a:rPr lang="en-US" dirty="0"/>
              <a:t>The semantics of an expression without any free variables is fixed.</a:t>
            </a:r>
          </a:p>
          <a:p>
            <a:r>
              <a:rPr lang="en-US" dirty="0"/>
              <a:t>Consider the identity function </a:t>
            </a:r>
            <a:r>
              <a:rPr lang="en-US" dirty="0">
                <a:latin typeface="Courier New" panose="02070309020205020404" pitchFamily="49" charset="0"/>
                <a:cs typeface="Courier New" panose="02070309020205020404" pitchFamily="49" charset="0"/>
              </a:rPr>
              <a:t>(lambda (x) x)</a:t>
            </a:r>
            <a:r>
              <a:rPr lang="en-US" dirty="0"/>
              <a:t>. It has no free variables and its meaning is always fixed as “return the value that is passed to it.”</a:t>
            </a:r>
          </a:p>
          <a:p>
            <a:r>
              <a:rPr lang="en-US" dirty="0"/>
              <a:t>The semantics of the following expression, which also has no free variables, is always:</a:t>
            </a:r>
          </a:p>
          <a:p>
            <a:endParaRPr lang="en-US" dirty="0"/>
          </a:p>
          <a:p>
            <a:endParaRPr lang="en-US" dirty="0"/>
          </a:p>
          <a:p>
            <a:endParaRPr lang="en-US" dirty="0"/>
          </a:p>
        </p:txBody>
      </p:sp>
      <p:pic>
        <p:nvPicPr>
          <p:cNvPr id="7170" name="Picture 2" descr="The code lines are as follows. Line 1. Left parenthesis, lambda, left parenthesis, x, right parenthesis. Line 2. Left parenthesis, lambda, left parenthesis, f, right parenthesis. Line 3. Left parenthesis, f x, right parenthesis, right parenthesis, right parenthesis." title="A set of three code lines with no free express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9498" y="3437573"/>
            <a:ext cx="2469832" cy="96372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0022846B-18BA-3341-BB1F-539A1F2AEFAC}"/>
              </a:ext>
            </a:extLst>
          </p:cNvPr>
          <p:cNvSpPr txBox="1">
            <a:spLocks/>
          </p:cNvSpPr>
          <p:nvPr/>
        </p:nvSpPr>
        <p:spPr>
          <a:xfrm>
            <a:off x="925830" y="4622934"/>
            <a:ext cx="10287000" cy="74419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r>
              <a:rPr lang="en-US" dirty="0"/>
              <a:t>“a function that accepts a value </a:t>
            </a:r>
            <a:r>
              <a:rPr lang="en-US" dirty="0">
                <a:latin typeface="Courier New" panose="02070309020205020404" pitchFamily="49" charset="0"/>
                <a:cs typeface="Courier New" panose="02070309020205020404" pitchFamily="49" charset="0"/>
              </a:rPr>
              <a:t>x</a:t>
            </a:r>
            <a:r>
              <a:rPr lang="en-US" dirty="0"/>
              <a:t> and returns ‘a function that accepts a function </a:t>
            </a:r>
            <a:r>
              <a:rPr lang="en-US" dirty="0">
                <a:latin typeface="Courier New" panose="02070309020205020404" pitchFamily="49" charset="0"/>
                <a:cs typeface="Courier New" panose="02070309020205020404" pitchFamily="49" charset="0"/>
              </a:rPr>
              <a:t>f</a:t>
            </a:r>
            <a:r>
              <a:rPr lang="en-US" dirty="0"/>
              <a:t> and returns the result of applying the function f to the value </a:t>
            </a:r>
            <a:r>
              <a:rPr lang="en-US" dirty="0">
                <a:latin typeface="Courier New" panose="02070309020205020404" pitchFamily="49" charset="0"/>
                <a:cs typeface="Courier New" panose="02070309020205020404" pitchFamily="49" charset="0"/>
              </a:rPr>
              <a:t>x</a:t>
            </a:r>
            <a:r>
              <a:rPr lang="en-US" dirty="0"/>
              <a:t>.”’</a:t>
            </a:r>
          </a:p>
          <a:p>
            <a:endParaRPr lang="en-US" dirty="0"/>
          </a:p>
          <a:p>
            <a:endParaRPr lang="en-US" dirty="0"/>
          </a:p>
          <a:p>
            <a:endParaRPr lang="en-US" dirty="0"/>
          </a:p>
        </p:txBody>
      </p:sp>
    </p:spTree>
    <p:extLst>
      <p:ext uri="{BB962C8B-B14F-4D97-AF65-F5344CB8AC3E}">
        <p14:creationId xmlns:p14="http://schemas.microsoft.com/office/powerpoint/2010/main" val="137949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E5932-14FA-DD46-B9F6-30A8D500AC3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9982B9D-C81B-A742-A4B3-75FB091FC8A4}"/>
              </a:ext>
            </a:extLst>
          </p:cNvPr>
          <p:cNvSpPr>
            <a:spLocks noGrp="1"/>
          </p:cNvSpPr>
          <p:nvPr>
            <p:ph idx="1"/>
          </p:nvPr>
        </p:nvSpPr>
        <p:spPr/>
        <p:txBody>
          <a:bodyPr>
            <a:normAutofit fontScale="25000" lnSpcReduction="20000"/>
          </a:bodyPr>
          <a:lstStyle/>
          <a:p>
            <a:r>
              <a:rPr lang="en-US" sz="8000" dirty="0"/>
              <a:t>6.1 Chapter Objectives</a:t>
            </a:r>
          </a:p>
          <a:p>
            <a:r>
              <a:rPr lang="en-US" sz="8000" dirty="0"/>
              <a:t>6.2 Preliminaries</a:t>
            </a:r>
          </a:p>
          <a:p>
            <a:r>
              <a:rPr lang="en-US" sz="8000" dirty="0"/>
              <a:t>6.3 Introduction</a:t>
            </a:r>
          </a:p>
          <a:p>
            <a:r>
              <a:rPr lang="en-US" sz="8000" dirty="0"/>
              <a:t>6.4 Static Scoping</a:t>
            </a:r>
          </a:p>
          <a:p>
            <a:r>
              <a:rPr lang="en-US" sz="8000" dirty="0"/>
              <a:t>6.5 Lexical Addressing</a:t>
            </a:r>
          </a:p>
          <a:p>
            <a:r>
              <a:rPr lang="en-US" sz="8000" dirty="0"/>
              <a:t>6.6 Free or Bound Variables</a:t>
            </a:r>
          </a:p>
          <a:p>
            <a:r>
              <a:rPr lang="en-US" sz="8000" b="1" dirty="0"/>
              <a:t>6.7 Dynamic Scoping</a:t>
            </a:r>
          </a:p>
          <a:p>
            <a:r>
              <a:rPr lang="en-US" sz="8000" b="1" dirty="0"/>
              <a:t>6.8 Comparison of Static and Dynamic Scoping</a:t>
            </a:r>
          </a:p>
          <a:p>
            <a:r>
              <a:rPr lang="en-US" sz="8000" b="1" dirty="0"/>
              <a:t>6.9 Mixing Lexically and Dynamically Scoped Variables</a:t>
            </a:r>
            <a:endParaRPr lang="en-US" sz="8000" b="1" dirty="0">
              <a:latin typeface="Courier New" panose="02070309020205020404" pitchFamily="49" charset="0"/>
              <a:cs typeface="Courier New" panose="02070309020205020404" pitchFamily="49" charset="0"/>
            </a:endParaRPr>
          </a:p>
          <a:p>
            <a:r>
              <a:rPr lang="en-US" sz="8000" dirty="0"/>
              <a:t>6.10 The </a:t>
            </a:r>
            <a:r>
              <a:rPr lang="en-US" sz="8000" cap="small" dirty="0" err="1"/>
              <a:t>Funarg</a:t>
            </a:r>
            <a:r>
              <a:rPr lang="en-US" sz="8000" cap="small" dirty="0"/>
              <a:t> </a:t>
            </a:r>
            <a:r>
              <a:rPr lang="en-US" sz="8000" dirty="0"/>
              <a:t>Problem</a:t>
            </a:r>
          </a:p>
          <a:p>
            <a:r>
              <a:rPr lang="en-US" sz="8000" dirty="0"/>
              <a:t>6.11 Deep, Shallow, and Ad Hoc Binding</a:t>
            </a:r>
          </a:p>
          <a:p>
            <a:r>
              <a:rPr lang="en-US" sz="8000" dirty="0"/>
              <a:t>6.12 Thematic Takeaways</a:t>
            </a:r>
          </a:p>
          <a:p>
            <a:endParaRPr lang="en-US" dirty="0"/>
          </a:p>
        </p:txBody>
      </p:sp>
    </p:spTree>
    <p:extLst>
      <p:ext uri="{BB962C8B-B14F-4D97-AF65-F5344CB8AC3E}">
        <p14:creationId xmlns:p14="http://schemas.microsoft.com/office/powerpoint/2010/main" val="202320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CD401-41E0-47B6-8DF3-B5B987462AB0}"/>
              </a:ext>
            </a:extLst>
          </p:cNvPr>
          <p:cNvSpPr>
            <a:spLocks noGrp="1"/>
          </p:cNvSpPr>
          <p:nvPr>
            <p:ph type="title"/>
          </p:nvPr>
        </p:nvSpPr>
        <p:spPr/>
        <p:txBody>
          <a:bodyPr/>
          <a:lstStyle/>
          <a:p>
            <a:r>
              <a:rPr lang="en-US" dirty="0"/>
              <a:t>6.7 Dynamic Scoping </a:t>
            </a:r>
            <a:r>
              <a:rPr lang="en-US" sz="2000" dirty="0"/>
              <a:t>(1 of 2)</a:t>
            </a:r>
          </a:p>
        </p:txBody>
      </p:sp>
      <p:sp>
        <p:nvSpPr>
          <p:cNvPr id="5" name="Content Placeholder 2">
            <a:extLst>
              <a:ext uri="{FF2B5EF4-FFF2-40B4-BE49-F238E27FC236}">
                <a16:creationId xmlns:a16="http://schemas.microsoft.com/office/drawing/2014/main" id="{D568433B-3E43-A944-9AE3-42FFA85FCAF3}"/>
              </a:ext>
            </a:extLst>
          </p:cNvPr>
          <p:cNvSpPr txBox="1">
            <a:spLocks/>
          </p:cNvSpPr>
          <p:nvPr/>
        </p:nvSpPr>
        <p:spPr>
          <a:xfrm>
            <a:off x="797263" y="4699346"/>
            <a:ext cx="10287000" cy="100208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dirty="0"/>
              <a:t>We see nonlocal references to </a:t>
            </a:r>
            <a:r>
              <a:rPr lang="en-US" dirty="0">
                <a:latin typeface="Courier New" panose="02070309020205020404" pitchFamily="49" charset="0"/>
                <a:cs typeface="Courier New" panose="02070309020205020404" pitchFamily="49" charset="0"/>
              </a:rPr>
              <a:t>x</a:t>
            </a:r>
            <a:r>
              <a:rPr lang="en-US" dirty="0"/>
              <a:t> and </a:t>
            </a:r>
            <a:r>
              <a:rPr lang="en-US" dirty="0">
                <a:latin typeface="Courier New" panose="02070309020205020404" pitchFamily="49" charset="0"/>
                <a:cs typeface="Courier New" panose="02070309020205020404" pitchFamily="49" charset="0"/>
              </a:rPr>
              <a:t>y</a:t>
            </a:r>
            <a:r>
              <a:rPr lang="en-US" dirty="0"/>
              <a:t> in the definition of </a:t>
            </a:r>
            <a:r>
              <a:rPr lang="en-US" dirty="0">
                <a:latin typeface="Courier New" panose="02070309020205020404" pitchFamily="49" charset="0"/>
                <a:cs typeface="Courier New" panose="02070309020205020404" pitchFamily="49" charset="0"/>
              </a:rPr>
              <a:t>proc2</a:t>
            </a:r>
            <a:r>
              <a:rPr lang="en-US" dirty="0"/>
              <a:t> on line 2, which does not provide declarations for </a:t>
            </a:r>
            <a:r>
              <a:rPr lang="en-US" dirty="0">
                <a:latin typeface="Courier New" panose="02070309020205020404" pitchFamily="49" charset="0"/>
                <a:cs typeface="Courier New" panose="02070309020205020404" pitchFamily="49" charset="0"/>
              </a:rPr>
              <a:t>x</a:t>
            </a:r>
            <a:r>
              <a:rPr lang="en-US" dirty="0"/>
              <a:t> and </a:t>
            </a:r>
            <a:r>
              <a:rPr lang="en-US" dirty="0">
                <a:latin typeface="Courier New" panose="02070309020205020404" pitchFamily="49" charset="0"/>
                <a:cs typeface="Courier New" panose="02070309020205020404" pitchFamily="49" charset="0"/>
              </a:rPr>
              <a:t>y</a:t>
            </a:r>
            <a:r>
              <a:rPr lang="en-US" dirty="0"/>
              <a:t>.</a:t>
            </a:r>
          </a:p>
          <a:p>
            <a:r>
              <a:rPr lang="en-US" dirty="0"/>
              <a:t>To resolve those references so that we can evaluate the </a:t>
            </a:r>
            <a:r>
              <a:rPr lang="en-US" dirty="0">
                <a:latin typeface="Courier New" panose="02070309020205020404" pitchFamily="49" charset="0"/>
                <a:cs typeface="Courier New" panose="02070309020205020404" pitchFamily="49" charset="0"/>
              </a:rPr>
              <a:t>cons</a:t>
            </a:r>
            <a:r>
              <a:rPr lang="en-US" dirty="0"/>
              <a:t> expression, we must determine to which declarations the references to </a:t>
            </a:r>
            <a:r>
              <a:rPr lang="en-US" dirty="0">
                <a:latin typeface="Courier New" panose="02070309020205020404" pitchFamily="49" charset="0"/>
                <a:cs typeface="Courier New" panose="02070309020205020404" pitchFamily="49" charset="0"/>
              </a:rPr>
              <a:t>x</a:t>
            </a:r>
            <a:r>
              <a:rPr lang="en-US" dirty="0"/>
              <a:t> and </a:t>
            </a:r>
            <a:r>
              <a:rPr lang="en-US" dirty="0">
                <a:latin typeface="Courier New" panose="02070309020205020404" pitchFamily="49" charset="0"/>
                <a:cs typeface="Courier New" panose="02070309020205020404" pitchFamily="49" charset="0"/>
              </a:rPr>
              <a:t>y</a:t>
            </a:r>
            <a:r>
              <a:rPr lang="en-US" dirty="0"/>
              <a:t> are bound.</a:t>
            </a:r>
          </a:p>
          <a:p>
            <a:pPr marL="0" indent="0">
              <a:buFont typeface="Wingdings" panose="05000000000000000000" pitchFamily="2" charset="2"/>
              <a:buNone/>
            </a:pPr>
            <a:endParaRPr lang="en-US" dirty="0"/>
          </a:p>
          <a:p>
            <a:endParaRPr lang="en-US" dirty="0"/>
          </a:p>
        </p:txBody>
      </p:sp>
      <p:pic>
        <p:nvPicPr>
          <p:cNvPr id="8194" name="Picture 2" descr="The code lines are as follows. Line 1. Left parenthesis, left parenthesis, lambda, left parenthesis, x y, right parenthesis. Line 2. Left parenthesis, l e t, left parenthesis, left parenthesis, p r o c 2, left parenthesis, lambda, left parenthesis, right parenthesis, left parenthesis, c o n s x, left parenthesis, c o n s y, left parenthesis, c o n s, left parenthesis, plus x y, right parenthesis, single quote, left parenthesis, right parenthesis, right parenthesis, right parenthesis, right parenthesis, right parenthesis, right parenthesis, right parenthesis. Line 3. Left parenthesis, l e t, left parenthesis, left parenthesis, p r o c 1, left parenthesis, lambda, left parenthesis, x y, right parenthesis, left parenthesis, c o n s x, left parenthesis, p r o c 2, right parenthesis, right parenthesis, right parenthesis, right parenthesis, right parenthesis. Line 4. Left parenthesis, c o n d. Line 5. Left parenthesis, left parenthesis, zero question mark, left parenthesis, read, right parenthesis, right parenthesis, left parenthesis, p r o c 1 5 20, right parenthesis, right parenthesis. Line 6. Left parenthesis, else, left parenthesis, p r o c 2, right parenthesis, right parenthesis, right parenthesis, right parenthesis, right parenthesis, right parenthesis. Line 7. 10 11, right parenthesis." title="A set of seven code lines in a Scheme expression for demonstrating dynamic scop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648" y="1678304"/>
            <a:ext cx="8804592" cy="1647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83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CD401-41E0-47B6-8DF3-B5B987462AB0}"/>
              </a:ext>
            </a:extLst>
          </p:cNvPr>
          <p:cNvSpPr>
            <a:spLocks noGrp="1"/>
          </p:cNvSpPr>
          <p:nvPr>
            <p:ph type="title"/>
          </p:nvPr>
        </p:nvSpPr>
        <p:spPr/>
        <p:txBody>
          <a:bodyPr/>
          <a:lstStyle/>
          <a:p>
            <a:r>
              <a:rPr lang="en-US" dirty="0"/>
              <a:t>6.7 Dynamic Scoping </a:t>
            </a:r>
            <a:r>
              <a:rPr lang="en-US" sz="2000" b="1" dirty="0"/>
              <a:t>(2 of 2)</a:t>
            </a:r>
            <a:endParaRPr lang="en-US" sz="2000" dirty="0"/>
          </a:p>
        </p:txBody>
      </p:sp>
      <p:sp>
        <p:nvSpPr>
          <p:cNvPr id="3" name="Content Placeholder 2">
            <a:extLst>
              <a:ext uri="{FF2B5EF4-FFF2-40B4-BE49-F238E27FC236}">
                <a16:creationId xmlns:a16="http://schemas.microsoft.com/office/drawing/2014/main" id="{BB07A9B6-4E1C-46E7-9518-FA497D0BC436}"/>
              </a:ext>
            </a:extLst>
          </p:cNvPr>
          <p:cNvSpPr>
            <a:spLocks noGrp="1"/>
          </p:cNvSpPr>
          <p:nvPr>
            <p:ph idx="1"/>
          </p:nvPr>
        </p:nvSpPr>
        <p:spPr/>
        <p:txBody>
          <a:bodyPr/>
          <a:lstStyle/>
          <a:p>
            <a:pPr>
              <a:spcBef>
                <a:spcPts val="600"/>
              </a:spcBef>
            </a:pPr>
            <a:r>
              <a:rPr lang="en-US" dirty="0"/>
              <a:t>While static scoping involves a search of the program text, dynamic scoping involves a search of the run-time call stack.</a:t>
            </a:r>
          </a:p>
          <a:p>
            <a:pPr>
              <a:spcBef>
                <a:spcPts val="600"/>
              </a:spcBef>
            </a:pPr>
            <a:r>
              <a:rPr lang="en-US" dirty="0"/>
              <a:t>Concept of </a:t>
            </a:r>
            <a:r>
              <a:rPr lang="en-US" i="1" dirty="0"/>
              <a:t>static call graph</a:t>
            </a:r>
          </a:p>
          <a:p>
            <a:pPr lvl="1">
              <a:spcBef>
                <a:spcPts val="600"/>
              </a:spcBef>
            </a:pPr>
            <a:r>
              <a:rPr lang="en-US" dirty="0"/>
              <a:t>Indicates which procedures have access to each other (Figure 6.2)</a:t>
            </a:r>
          </a:p>
          <a:p>
            <a:pPr>
              <a:spcBef>
                <a:spcPts val="600"/>
              </a:spcBef>
            </a:pPr>
            <a:r>
              <a:rPr lang="en-US" dirty="0"/>
              <a:t>Concept of the </a:t>
            </a:r>
            <a:r>
              <a:rPr lang="en-US" i="1" dirty="0"/>
              <a:t>call chain</a:t>
            </a:r>
            <a:r>
              <a:rPr lang="en-US" dirty="0"/>
              <a:t> (or </a:t>
            </a:r>
            <a:r>
              <a:rPr lang="en-US" i="1" dirty="0"/>
              <a:t>dynamic call graph</a:t>
            </a:r>
            <a:r>
              <a:rPr lang="en-US" dirty="0"/>
              <a:t>) of an expression</a:t>
            </a:r>
          </a:p>
          <a:p>
            <a:pPr lvl="1">
              <a:spcBef>
                <a:spcPts val="600"/>
              </a:spcBef>
            </a:pPr>
            <a:r>
              <a:rPr lang="en-US" dirty="0"/>
              <a:t>Depicts the series of functions called by the program as they would appear on the run-time call stack</a:t>
            </a:r>
          </a:p>
        </p:txBody>
      </p:sp>
    </p:spTree>
    <p:extLst>
      <p:ext uri="{BB962C8B-B14F-4D97-AF65-F5344CB8AC3E}">
        <p14:creationId xmlns:p14="http://schemas.microsoft.com/office/powerpoint/2010/main" val="1433038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1D9BD-894D-A442-9F11-56F1CC534188}"/>
              </a:ext>
            </a:extLst>
          </p:cNvPr>
          <p:cNvSpPr>
            <a:spLocks noGrp="1"/>
          </p:cNvSpPr>
          <p:nvPr>
            <p:ph type="title"/>
          </p:nvPr>
        </p:nvSpPr>
        <p:spPr/>
        <p:txBody>
          <a:bodyPr/>
          <a:lstStyle/>
          <a:p>
            <a:r>
              <a:rPr lang="en-US" dirty="0"/>
              <a:t>Figure 6.2 Static Call Graph of the Program Used to Illustrate Dynamic Scoping in Section 6.7</a:t>
            </a:r>
          </a:p>
        </p:txBody>
      </p:sp>
      <p:pic>
        <p:nvPicPr>
          <p:cNvPr id="6146" name="Picture 2" descr="An illustration of a static call graph. Arrows from lambda lead to p r o c 1 and p r o c 2. An arrow from p r o c 1 leads to p r o c 2.&#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9738" y="2232060"/>
            <a:ext cx="4115487" cy="1826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72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1D9BD-894D-A442-9F11-56F1CC534188}"/>
              </a:ext>
            </a:extLst>
          </p:cNvPr>
          <p:cNvSpPr>
            <a:spLocks noGrp="1"/>
          </p:cNvSpPr>
          <p:nvPr>
            <p:ph type="title"/>
          </p:nvPr>
        </p:nvSpPr>
        <p:spPr/>
        <p:txBody>
          <a:bodyPr/>
          <a:lstStyle/>
          <a:p>
            <a:r>
              <a:rPr lang="en-US" sz="2800" dirty="0"/>
              <a:t>Figure 6.3 The Two Run-Time Call Stacks Possible from the Program Used to Illustrate Dynamic Scoping in Section 6.7</a:t>
            </a:r>
          </a:p>
        </p:txBody>
      </p:sp>
      <p:sp>
        <p:nvSpPr>
          <p:cNvPr id="3" name="Content Placeholder 2">
            <a:extLst>
              <a:ext uri="{FF2B5EF4-FFF2-40B4-BE49-F238E27FC236}">
                <a16:creationId xmlns:a16="http://schemas.microsoft.com/office/drawing/2014/main" id="{59C654D3-E320-420D-989B-E19822A3C739}"/>
              </a:ext>
            </a:extLst>
          </p:cNvPr>
          <p:cNvSpPr>
            <a:spLocks noGrp="1"/>
          </p:cNvSpPr>
          <p:nvPr>
            <p:ph idx="1"/>
          </p:nvPr>
        </p:nvSpPr>
        <p:spPr/>
        <p:txBody>
          <a:bodyPr/>
          <a:lstStyle/>
          <a:p>
            <a:r>
              <a:rPr lang="en-US" dirty="0"/>
              <a:t>The stack on the left corresponds to call chain                                        .</a:t>
            </a:r>
          </a:p>
          <a:p>
            <a:r>
              <a:rPr lang="en-US" dirty="0"/>
              <a:t>The stack on the right corresponds to call chain </a:t>
            </a:r>
            <a:r>
              <a:rPr lang="en-US" dirty="0">
                <a:latin typeface="Courier New" panose="02070309020205020404" pitchFamily="49" charset="0"/>
                <a:cs typeface="Courier New" panose="02070309020205020404" pitchFamily="49" charset="0"/>
              </a:rPr>
              <a:t>            </a:t>
            </a:r>
            <a:r>
              <a:rPr lang="en-US" dirty="0"/>
              <a:t>.</a:t>
            </a:r>
          </a:p>
        </p:txBody>
      </p:sp>
      <p:pic>
        <p:nvPicPr>
          <p:cNvPr id="9218" name="Picture 2" descr="lambda, superscript, left parenthesis, x y, right parenthesis, leads to p r o c 1, superscript, left parenthesis, x y, right parenthesis, leads to p r o c 2.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1678" y="1595438"/>
            <a:ext cx="2986722" cy="336595"/>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lambda, superscript, left parenthesis, x y, right parenthesis, leads to p r o c 2.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938" y="2129557"/>
            <a:ext cx="1942782" cy="25608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The first stack consists of the following blocks from bottom to top: lambda, left parenthesis, x y, right parenthesis, 10 11; p r o c 1, left parenthesis, x y, right parenthesis, 5 20; p r o c 2; left parenthesis, cons x, left parenthesis, cons y, left parenthesis, cons, left parenthesis, plus x y, right parenthesis, prime, left parenthesis, right parenthesis, right parenthesis, right parenthesis, right parenthesis. Arrows from x and y lead to the x and y, respectively, of p r o c 1. The second stack consists of the following blocks from bottom to top: lambda, left parenthesis, x y, right parenthesis, 10 11; p r o c 2; left parenthesis, cons x, left parenthesis, cons y, left parenthesis, cons, left parenthesis, plus x y, right parenthesis, prime, left parenthesis, right parenthesis, right parenthesis, right parenthesis, right parenthesis. Arrows from x and y lead to the x and y, respectively, of lambda.&#10;" title="An illustration of two run-time call stac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3613" y="3284034"/>
            <a:ext cx="8261835" cy="1973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45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1D9BD-894D-A442-9F11-56F1CC534188}"/>
              </a:ext>
            </a:extLst>
          </p:cNvPr>
          <p:cNvSpPr>
            <a:spLocks noGrp="1"/>
          </p:cNvSpPr>
          <p:nvPr>
            <p:ph type="title"/>
          </p:nvPr>
        </p:nvSpPr>
        <p:spPr/>
        <p:txBody>
          <a:bodyPr/>
          <a:lstStyle/>
          <a:p>
            <a:r>
              <a:rPr lang="en-US" dirty="0"/>
              <a:t>Table 6.5 Advantages and Disadvantages of Static and Dynamic Scoping</a:t>
            </a:r>
          </a:p>
        </p:txBody>
      </p:sp>
      <p:pic>
        <p:nvPicPr>
          <p:cNvPr id="8194" name="Picture 2" descr="A table of the advantages and disadvantages of static and dynamic scoping. Row 1: Static scoping. Advantages: improved readability; easier program comprehension; predictability; type checking or validation. Disadvantages: larger scopes than necessary; can lead to several globals; can lead to all functions at the same level; harder to implement in languages with nested and first-class procedures. Row 2: Dynamic scoping. Advantages: flexibility. Disadvantages: reduced readability; reduced reliability; type checking or validation; can be less efficient to implement; difficult to debug; no locality of access; no way to protect local variables; easier to implement in languages with nested and first-class proced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902" y="1513036"/>
            <a:ext cx="9586042" cy="464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9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1D9BD-894D-A442-9F11-56F1CC534188}"/>
              </a:ext>
            </a:extLst>
          </p:cNvPr>
          <p:cNvSpPr>
            <a:spLocks noGrp="1"/>
          </p:cNvSpPr>
          <p:nvPr>
            <p:ph type="title"/>
          </p:nvPr>
        </p:nvSpPr>
        <p:spPr/>
        <p:txBody>
          <a:bodyPr/>
          <a:lstStyle/>
          <a:p>
            <a:r>
              <a:rPr lang="en-US" dirty="0"/>
              <a:t>Listing 6.2 A Perl Program Demonstrating Dynamic Scoping</a:t>
            </a:r>
          </a:p>
        </p:txBody>
      </p:sp>
      <p:sp>
        <p:nvSpPr>
          <p:cNvPr id="9" name="Content Placeholder 4">
            <a:extLst>
              <a:ext uri="{FF2B5EF4-FFF2-40B4-BE49-F238E27FC236}">
                <a16:creationId xmlns:a16="http://schemas.microsoft.com/office/drawing/2014/main" id="{B3198D8E-1035-B941-BFFD-A503DF550EDD}"/>
              </a:ext>
            </a:extLst>
          </p:cNvPr>
          <p:cNvSpPr>
            <a:spLocks noGrp="1"/>
          </p:cNvSpPr>
          <p:nvPr>
            <p:ph idx="1"/>
          </p:nvPr>
        </p:nvSpPr>
        <p:spPr>
          <a:xfrm>
            <a:off x="925830" y="1490871"/>
            <a:ext cx="10287000" cy="524800"/>
          </a:xfrm>
        </p:spPr>
        <p:txBody>
          <a:bodyPr/>
          <a:lstStyle/>
          <a:p>
            <a:r>
              <a:rPr lang="en-US" dirty="0"/>
              <a:t>The output of this program is:</a:t>
            </a:r>
          </a:p>
          <a:p>
            <a:endParaRPr lang="en-US" dirty="0"/>
          </a:p>
        </p:txBody>
      </p:sp>
      <p:pic>
        <p:nvPicPr>
          <p:cNvPr id="10242" name="Picture 2" descr="The lines are as follows. Line 1. Before the call to p r o c 1, dash dash dash l colon 10, comma, d colon 11. Line 2. Inside the call to p r o c 1, dash dash dash l colon 5, comma, d colon 20. Line3. Inside the call to p r o c 2, dash dash dash l colon 10, comma, d colon 20. Line 4. After the call to p r o c 2, dash dash dash l colon 5, comma, d colon 20. Line 5. After the call to p r o c 1, dash dash dash l colon 11, comma, d colon 12." title="Five lines of output of a pro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5135" y="2044064"/>
            <a:ext cx="6204454" cy="1373505"/>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4">
            <a:extLst>
              <a:ext uri="{FF2B5EF4-FFF2-40B4-BE49-F238E27FC236}">
                <a16:creationId xmlns:a16="http://schemas.microsoft.com/office/drawing/2014/main" id="{A42CFF64-F705-3A41-9A38-ACEDF57D7744}"/>
              </a:ext>
            </a:extLst>
          </p:cNvPr>
          <p:cNvSpPr txBox="1">
            <a:spLocks/>
          </p:cNvSpPr>
          <p:nvPr/>
        </p:nvSpPr>
        <p:spPr>
          <a:xfrm>
            <a:off x="925830" y="3550525"/>
            <a:ext cx="10287000" cy="19974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dirty="0"/>
              <a:t>We need not run the program to determine to which declaration the reference to </a:t>
            </a:r>
            <a:r>
              <a:rPr lang="en-US" dirty="0">
                <a:latin typeface="Courier New" panose="02070309020205020404" pitchFamily="49" charset="0"/>
                <a:cs typeface="Courier New" panose="02070309020205020404" pitchFamily="49" charset="0"/>
              </a:rPr>
              <a:t>d</a:t>
            </a:r>
            <a:r>
              <a:rPr lang="en-US" dirty="0"/>
              <a:t> on line 37 is bound.</a:t>
            </a:r>
          </a:p>
          <a:p>
            <a:pPr lvl="1"/>
            <a:r>
              <a:rPr lang="en-US" dirty="0"/>
              <a:t>We can determine the call chain of the procedures, before run-time, by examining the text of the program.</a:t>
            </a:r>
          </a:p>
          <a:p>
            <a:r>
              <a:rPr lang="en-US" dirty="0"/>
              <a:t>In most programs we cannot determine the call chain of procedure before run-time—primarily due to run-time input.</a:t>
            </a:r>
          </a:p>
        </p:txBody>
      </p:sp>
    </p:spTree>
    <p:extLst>
      <p:ext uri="{BB962C8B-B14F-4D97-AF65-F5344CB8AC3E}">
        <p14:creationId xmlns:p14="http://schemas.microsoft.com/office/powerpoint/2010/main" val="126435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E5932-14FA-DD46-B9F6-30A8D500AC33}"/>
              </a:ext>
            </a:extLst>
          </p:cNvPr>
          <p:cNvSpPr>
            <a:spLocks noGrp="1"/>
          </p:cNvSpPr>
          <p:nvPr>
            <p:ph type="title"/>
          </p:nvPr>
        </p:nvSpPr>
        <p:spPr/>
        <p:txBody>
          <a:bodyPr/>
          <a:lstStyle/>
          <a:p>
            <a:r>
              <a:rPr lang="en-US" b="1" dirty="0"/>
              <a:t>6.1 Chapter Objectives</a:t>
            </a:r>
          </a:p>
        </p:txBody>
      </p:sp>
      <p:sp>
        <p:nvSpPr>
          <p:cNvPr id="3" name="Content Placeholder 2">
            <a:extLst>
              <a:ext uri="{FF2B5EF4-FFF2-40B4-BE49-F238E27FC236}">
                <a16:creationId xmlns:a16="http://schemas.microsoft.com/office/drawing/2014/main" id="{D9982B9D-C81B-A742-A4B3-75FB091FC8A4}"/>
              </a:ext>
            </a:extLst>
          </p:cNvPr>
          <p:cNvSpPr>
            <a:spLocks noGrp="1"/>
          </p:cNvSpPr>
          <p:nvPr>
            <p:ph idx="1"/>
          </p:nvPr>
        </p:nvSpPr>
        <p:spPr/>
        <p:txBody>
          <a:bodyPr>
            <a:normAutofit fontScale="25000" lnSpcReduction="20000"/>
          </a:bodyPr>
          <a:lstStyle/>
          <a:p>
            <a:r>
              <a:rPr lang="en-US" sz="8000" dirty="0"/>
              <a:t>Describe </a:t>
            </a:r>
            <a:r>
              <a:rPr lang="en-US" sz="8000" i="1" dirty="0"/>
              <a:t>first-class closures</a:t>
            </a:r>
            <a:r>
              <a:rPr lang="en-US" sz="8000" dirty="0"/>
              <a:t>.</a:t>
            </a:r>
          </a:p>
          <a:p>
            <a:r>
              <a:rPr lang="en-US" sz="8000" dirty="0"/>
              <a:t>Understand the meaning of the adjectives </a:t>
            </a:r>
            <a:r>
              <a:rPr lang="en-US" sz="8000" i="1" dirty="0"/>
              <a:t>static</a:t>
            </a:r>
            <a:r>
              <a:rPr lang="en-US" sz="8000" dirty="0"/>
              <a:t> and </a:t>
            </a:r>
            <a:r>
              <a:rPr lang="en-US" sz="8000" i="1" dirty="0"/>
              <a:t>dynamic</a:t>
            </a:r>
            <a:r>
              <a:rPr lang="en-US" sz="8000" dirty="0"/>
              <a:t> in the context of programming languages.</a:t>
            </a:r>
          </a:p>
          <a:p>
            <a:r>
              <a:rPr lang="en-US" sz="8000" dirty="0"/>
              <a:t>Discuss </a:t>
            </a:r>
            <a:r>
              <a:rPr lang="en-US" sz="8000" i="1" dirty="0"/>
              <a:t>scope</a:t>
            </a:r>
            <a:r>
              <a:rPr lang="en-US" sz="8000" dirty="0"/>
              <a:t> as a type of binding from variable reference to declaration. </a:t>
            </a:r>
          </a:p>
          <a:p>
            <a:r>
              <a:rPr lang="en-US" sz="8000" dirty="0"/>
              <a:t>Differentiate between </a:t>
            </a:r>
            <a:r>
              <a:rPr lang="en-US" sz="8000" i="1" dirty="0"/>
              <a:t>static</a:t>
            </a:r>
            <a:r>
              <a:rPr lang="en-US" sz="8000" dirty="0"/>
              <a:t> and </a:t>
            </a:r>
            <a:r>
              <a:rPr lang="en-US" sz="8000" i="1" dirty="0"/>
              <a:t>dynamic scoping</a:t>
            </a:r>
            <a:r>
              <a:rPr lang="en-US" sz="8000" dirty="0"/>
              <a:t>.</a:t>
            </a:r>
          </a:p>
          <a:p>
            <a:r>
              <a:rPr lang="en-US" sz="8000" dirty="0"/>
              <a:t>Discuss the relationship between the lexical layout of a program and the representation and structure of a referencing environment for that program.</a:t>
            </a:r>
          </a:p>
          <a:p>
            <a:r>
              <a:rPr lang="en-US" sz="8000" dirty="0"/>
              <a:t>Define </a:t>
            </a:r>
            <a:r>
              <a:rPr lang="en-US" sz="8000" i="1" dirty="0"/>
              <a:t>lexical addressing</a:t>
            </a:r>
            <a:r>
              <a:rPr lang="en-US" sz="8000" dirty="0"/>
              <a:t> and consider how it obviates the need for identifiers in a program.</a:t>
            </a:r>
          </a:p>
          <a:p>
            <a:r>
              <a:rPr lang="en-US" sz="8000" dirty="0"/>
              <a:t>Discuss program translation as a means of improving the efficiency of execution.</a:t>
            </a:r>
          </a:p>
          <a:p>
            <a:r>
              <a:rPr lang="en-US" sz="8000" dirty="0"/>
              <a:t>Learn how to resolve references in functions to parts of the program not currently executing (i.e., </a:t>
            </a:r>
            <a:r>
              <a:rPr lang="en-US" sz="8000" i="1" dirty="0"/>
              <a:t>the </a:t>
            </a:r>
            <a:r>
              <a:rPr lang="en-US" sz="8000" cap="small" dirty="0" err="1"/>
              <a:t>funarg</a:t>
            </a:r>
            <a:r>
              <a:rPr lang="en-US" sz="8000" i="1" dirty="0"/>
              <a:t> problem</a:t>
            </a:r>
            <a:r>
              <a:rPr lang="en-US" sz="8000" dirty="0"/>
              <a:t>).</a:t>
            </a:r>
          </a:p>
          <a:p>
            <a:r>
              <a:rPr lang="en-US" sz="8000" dirty="0"/>
              <a:t>Understand the difference between </a:t>
            </a:r>
            <a:r>
              <a:rPr lang="en-US" sz="8000" i="1" dirty="0"/>
              <a:t>deep</a:t>
            </a:r>
            <a:r>
              <a:rPr lang="en-US" sz="8000" dirty="0"/>
              <a:t>, </a:t>
            </a:r>
            <a:r>
              <a:rPr lang="en-US" sz="8000" i="1" dirty="0"/>
              <a:t>shallow</a:t>
            </a:r>
            <a:r>
              <a:rPr lang="en-US" sz="8000" dirty="0"/>
              <a:t>, and </a:t>
            </a:r>
            <a:r>
              <a:rPr lang="en-US" sz="8000" i="1" dirty="0"/>
              <a:t>ad hoc binding</a:t>
            </a:r>
            <a:r>
              <a:rPr lang="en-US" sz="8000" dirty="0"/>
              <a:t> in passing first-class functions as arguments to procedures.</a:t>
            </a:r>
            <a:endParaRPr lang="en-US" sz="8000" dirty="0">
              <a:latin typeface="Courier New" panose="02070309020205020404" pitchFamily="49" charset="0"/>
              <a:cs typeface="Courier New" panose="02070309020205020404" pitchFamily="49" charset="0"/>
            </a:endParaRPr>
          </a:p>
          <a:p>
            <a:endParaRPr lang="en-US" dirty="0"/>
          </a:p>
          <a:p>
            <a:endParaRPr lang="en-US" dirty="0"/>
          </a:p>
        </p:txBody>
      </p:sp>
    </p:spTree>
    <p:extLst>
      <p:ext uri="{BB962C8B-B14F-4D97-AF65-F5344CB8AC3E}">
        <p14:creationId xmlns:p14="http://schemas.microsoft.com/office/powerpoint/2010/main" val="367242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1D9BD-894D-A442-9F11-56F1CC534188}"/>
              </a:ext>
            </a:extLst>
          </p:cNvPr>
          <p:cNvSpPr>
            <a:spLocks noGrp="1"/>
          </p:cNvSpPr>
          <p:nvPr>
            <p:ph type="title"/>
          </p:nvPr>
        </p:nvSpPr>
        <p:spPr/>
        <p:txBody>
          <a:bodyPr/>
          <a:lstStyle/>
          <a:p>
            <a:r>
              <a:rPr lang="en-US" dirty="0"/>
              <a:t>Figure 6.4 Depiction of Run-Time Stack at Call to </a:t>
            </a:r>
            <a:r>
              <a:rPr lang="en-US" dirty="0">
                <a:latin typeface="Courier New" panose="02070309020205020404" pitchFamily="49" charset="0"/>
                <a:cs typeface="Courier New" panose="02070309020205020404" pitchFamily="49" charset="0"/>
              </a:rPr>
              <a:t>print</a:t>
            </a:r>
            <a:r>
              <a:rPr lang="en-US" dirty="0"/>
              <a:t> on Line 37 of Listing 6.2</a:t>
            </a:r>
          </a:p>
        </p:txBody>
      </p:sp>
      <p:pic>
        <p:nvPicPr>
          <p:cNvPr id="9218" name="Picture 2" descr="The table shows three columns: Procedure names, activation records, and variables. The row entries are as follows. Row 1: p r o c 2, no data, no data. Row 2: p r o c 1, 20, d. Row 3: p r o c 1, 5, 1. Row 4: main, 11, d. Row 5: main, 10, 1." title="A table of activation records and variables for different procedure nam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434" y="1522673"/>
            <a:ext cx="8282842" cy="3863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14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1D9BD-894D-A442-9F11-56F1CC534188}"/>
              </a:ext>
            </a:extLst>
          </p:cNvPr>
          <p:cNvSpPr>
            <a:spLocks noGrp="1"/>
          </p:cNvSpPr>
          <p:nvPr>
            <p:ph type="title"/>
          </p:nvPr>
        </p:nvSpPr>
        <p:spPr/>
        <p:txBody>
          <a:bodyPr/>
          <a:lstStyle/>
          <a:p>
            <a:r>
              <a:rPr lang="en-US" dirty="0"/>
              <a:t>Listing 6.3 A Perl Program, Whose Run-Time Call Chain Depends on Its Input, Demonstrating Dynamic Scoping</a:t>
            </a:r>
          </a:p>
        </p:txBody>
      </p:sp>
      <p:sp>
        <p:nvSpPr>
          <p:cNvPr id="3" name="Content Placeholder 2">
            <a:extLst>
              <a:ext uri="{FF2B5EF4-FFF2-40B4-BE49-F238E27FC236}">
                <a16:creationId xmlns:a16="http://schemas.microsoft.com/office/drawing/2014/main" id="{7CB64226-7201-E24C-8CCD-7BE026D47579}"/>
              </a:ext>
            </a:extLst>
          </p:cNvPr>
          <p:cNvSpPr>
            <a:spLocks noGrp="1"/>
          </p:cNvSpPr>
          <p:nvPr>
            <p:ph idx="1"/>
          </p:nvPr>
        </p:nvSpPr>
        <p:spPr>
          <a:xfrm>
            <a:off x="925830" y="1490871"/>
            <a:ext cx="10287000" cy="3586968"/>
          </a:xfrm>
        </p:spPr>
        <p:txBody>
          <a:bodyPr/>
          <a:lstStyle/>
          <a:p>
            <a:r>
              <a:rPr lang="en-US" dirty="0"/>
              <a:t>The call chain depends on program input.</a:t>
            </a:r>
          </a:p>
          <a:p>
            <a:r>
              <a:rPr lang="en-US" dirty="0"/>
              <a:t>If the input is 5, then the call chain is</a:t>
            </a:r>
          </a:p>
          <a:p>
            <a:pPr marL="0" indent="0">
              <a:buNone/>
            </a:pPr>
            <a:r>
              <a:rPr lang="en-US" dirty="0">
                <a:latin typeface="Courier New" panose="02070309020205020404" pitchFamily="49" charset="0"/>
                <a:cs typeface="Courier New" panose="02070309020205020404" pitchFamily="49" charset="0"/>
              </a:rPr>
              <a:t>			</a:t>
            </a:r>
            <a:endParaRPr lang="en-US" dirty="0"/>
          </a:p>
          <a:p>
            <a:pPr marL="0" indent="0">
              <a:buNone/>
            </a:pPr>
            <a:r>
              <a:rPr lang="en-US" dirty="0"/>
              <a:t>	and the output is the same as the output for Listing 6.2.</a:t>
            </a:r>
          </a:p>
          <a:p>
            <a:r>
              <a:rPr lang="en-US" dirty="0"/>
              <a:t>Otherwise, the call chain is</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t>	and the output is:</a:t>
            </a:r>
          </a:p>
          <a:p>
            <a:pPr marL="0" indent="0">
              <a:buNone/>
            </a:pPr>
            <a:endParaRPr lang="en-US" dirty="0"/>
          </a:p>
        </p:txBody>
      </p:sp>
      <p:pic>
        <p:nvPicPr>
          <p:cNvPr id="11266" name="Picture 2" descr="A call chain is as follows: main, right arrow, p r o c 1, right arrow, p r o c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880" y="2728133"/>
            <a:ext cx="2995826" cy="270827"/>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A call chain is as follows: main, right arrow, p r o c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8880" y="4266089"/>
            <a:ext cx="2143112" cy="32206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The lines are as follows. Line 1. Before the call to p r o c 1, dash dash dash l colon 10, comma, d colon 11. Line 2. Inside the call to p r o c 2, dash dash dash l colon 10, comma, d colon 11. Line 3. After the call to p r o c 1, dash dash dash l colon 11, comma, d colon 11." title="Three lines of output in a Perl pro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4628" y="5198744"/>
            <a:ext cx="6180156" cy="802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433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E5932-14FA-DD46-B9F6-30A8D500AC3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9982B9D-C81B-A742-A4B3-75FB091FC8A4}"/>
              </a:ext>
            </a:extLst>
          </p:cNvPr>
          <p:cNvSpPr>
            <a:spLocks noGrp="1"/>
          </p:cNvSpPr>
          <p:nvPr>
            <p:ph idx="1"/>
          </p:nvPr>
        </p:nvSpPr>
        <p:spPr>
          <a:xfrm>
            <a:off x="952500" y="1546288"/>
            <a:ext cx="10287000" cy="4699047"/>
          </a:xfrm>
        </p:spPr>
        <p:txBody>
          <a:bodyPr>
            <a:noAutofit/>
          </a:bodyPr>
          <a:lstStyle/>
          <a:p>
            <a:pPr>
              <a:lnSpc>
                <a:spcPct val="80000"/>
              </a:lnSpc>
            </a:pPr>
            <a:r>
              <a:rPr lang="en-US" sz="2000" dirty="0"/>
              <a:t>6.1 Chapter Objectives</a:t>
            </a:r>
          </a:p>
          <a:p>
            <a:pPr>
              <a:lnSpc>
                <a:spcPct val="80000"/>
              </a:lnSpc>
              <a:spcBef>
                <a:spcPts val="1200"/>
              </a:spcBef>
            </a:pPr>
            <a:r>
              <a:rPr lang="en-US" sz="2000" dirty="0"/>
              <a:t>6.2 Preliminaries</a:t>
            </a:r>
          </a:p>
          <a:p>
            <a:pPr>
              <a:lnSpc>
                <a:spcPct val="80000"/>
              </a:lnSpc>
              <a:spcBef>
                <a:spcPts val="1200"/>
              </a:spcBef>
            </a:pPr>
            <a:r>
              <a:rPr lang="en-US" sz="2000" dirty="0"/>
              <a:t>6.3 Introduction</a:t>
            </a:r>
          </a:p>
          <a:p>
            <a:pPr>
              <a:lnSpc>
                <a:spcPct val="80000"/>
              </a:lnSpc>
              <a:spcBef>
                <a:spcPts val="1200"/>
              </a:spcBef>
            </a:pPr>
            <a:r>
              <a:rPr lang="en-US" sz="2000" dirty="0"/>
              <a:t>6.4 Static Scoping</a:t>
            </a:r>
          </a:p>
          <a:p>
            <a:pPr>
              <a:lnSpc>
                <a:spcPct val="80000"/>
              </a:lnSpc>
              <a:spcBef>
                <a:spcPts val="1200"/>
              </a:spcBef>
            </a:pPr>
            <a:r>
              <a:rPr lang="en-US" sz="2000" dirty="0"/>
              <a:t>6.5 Lexical Addressing</a:t>
            </a:r>
          </a:p>
          <a:p>
            <a:pPr>
              <a:lnSpc>
                <a:spcPct val="80000"/>
              </a:lnSpc>
              <a:spcBef>
                <a:spcPts val="1200"/>
              </a:spcBef>
            </a:pPr>
            <a:r>
              <a:rPr lang="en-US" sz="2000" dirty="0"/>
              <a:t>6.6 Free or Bound Variables</a:t>
            </a:r>
          </a:p>
          <a:p>
            <a:pPr>
              <a:lnSpc>
                <a:spcPct val="80000"/>
              </a:lnSpc>
              <a:spcBef>
                <a:spcPts val="1200"/>
              </a:spcBef>
            </a:pPr>
            <a:r>
              <a:rPr lang="en-US" sz="2000" dirty="0"/>
              <a:t>6.7 Dynamic Scoping</a:t>
            </a:r>
          </a:p>
          <a:p>
            <a:pPr>
              <a:lnSpc>
                <a:spcPct val="80000"/>
              </a:lnSpc>
              <a:spcBef>
                <a:spcPts val="1200"/>
              </a:spcBef>
            </a:pPr>
            <a:r>
              <a:rPr lang="en-US" sz="2000" dirty="0"/>
              <a:t>6.8 Comparison of Static and Dynamic Scoping</a:t>
            </a:r>
          </a:p>
          <a:p>
            <a:pPr>
              <a:lnSpc>
                <a:spcPct val="80000"/>
              </a:lnSpc>
              <a:spcBef>
                <a:spcPts val="1200"/>
              </a:spcBef>
            </a:pPr>
            <a:r>
              <a:rPr lang="en-US" sz="2000" dirty="0"/>
              <a:t>6.9 Mixing Lexically and Dynamically Scoped Variables</a:t>
            </a:r>
            <a:endParaRPr lang="en-US" sz="2000" dirty="0">
              <a:latin typeface="Courier New" panose="02070309020205020404" pitchFamily="49" charset="0"/>
              <a:cs typeface="Courier New" panose="02070309020205020404" pitchFamily="49" charset="0"/>
            </a:endParaRPr>
          </a:p>
          <a:p>
            <a:pPr>
              <a:lnSpc>
                <a:spcPct val="80000"/>
              </a:lnSpc>
              <a:spcBef>
                <a:spcPts val="1200"/>
              </a:spcBef>
            </a:pPr>
            <a:r>
              <a:rPr lang="en-US" sz="2000" b="1" dirty="0"/>
              <a:t>6.10 The </a:t>
            </a:r>
            <a:r>
              <a:rPr lang="en-US" sz="2000" b="1" cap="small" dirty="0" err="1"/>
              <a:t>Funarg</a:t>
            </a:r>
            <a:r>
              <a:rPr lang="en-US" sz="2000" b="1" cap="small" dirty="0"/>
              <a:t> </a:t>
            </a:r>
            <a:r>
              <a:rPr lang="en-US" sz="2000" b="1" dirty="0"/>
              <a:t>Problem</a:t>
            </a:r>
          </a:p>
          <a:p>
            <a:pPr>
              <a:lnSpc>
                <a:spcPct val="80000"/>
              </a:lnSpc>
              <a:spcBef>
                <a:spcPts val="1200"/>
              </a:spcBef>
            </a:pPr>
            <a:r>
              <a:rPr lang="en-US" sz="2000" b="1" dirty="0"/>
              <a:t>6.11 Deep, Shallow, and Ad Hoc Binding</a:t>
            </a:r>
          </a:p>
          <a:p>
            <a:pPr>
              <a:lnSpc>
                <a:spcPct val="80000"/>
              </a:lnSpc>
              <a:spcBef>
                <a:spcPts val="1200"/>
              </a:spcBef>
            </a:pPr>
            <a:r>
              <a:rPr lang="en-US" sz="2000" b="1" dirty="0"/>
              <a:t>6.12 Thematic Takeaways</a:t>
            </a:r>
            <a:endParaRPr lang="en-US" sz="2000" dirty="0">
              <a:latin typeface="Courier New" panose="02070309020205020404" pitchFamily="49" charset="0"/>
              <a:cs typeface="Courier New" panose="02070309020205020404" pitchFamily="49" charset="0"/>
            </a:endParaRPr>
          </a:p>
          <a:p>
            <a:endParaRPr lang="en-US" dirty="0"/>
          </a:p>
          <a:p>
            <a:endParaRPr lang="en-US" dirty="0"/>
          </a:p>
        </p:txBody>
      </p:sp>
    </p:spTree>
    <p:extLst>
      <p:ext uri="{BB962C8B-B14F-4D97-AF65-F5344CB8AC3E}">
        <p14:creationId xmlns:p14="http://schemas.microsoft.com/office/powerpoint/2010/main" val="227029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1DFA-74EE-C841-BF66-432DAFAAB00D}"/>
              </a:ext>
            </a:extLst>
          </p:cNvPr>
          <p:cNvSpPr>
            <a:spLocks noGrp="1"/>
          </p:cNvSpPr>
          <p:nvPr>
            <p:ph type="title"/>
          </p:nvPr>
        </p:nvSpPr>
        <p:spPr/>
        <p:txBody>
          <a:bodyPr/>
          <a:lstStyle/>
          <a:p>
            <a:r>
              <a:rPr lang="en-US" dirty="0"/>
              <a:t>6.10 The </a:t>
            </a:r>
            <a:r>
              <a:rPr lang="en-US" cap="small" dirty="0" err="1"/>
              <a:t>Funarg</a:t>
            </a:r>
            <a:r>
              <a:rPr lang="en-US" cap="small" dirty="0"/>
              <a:t> </a:t>
            </a:r>
            <a:r>
              <a:rPr lang="en-US" dirty="0"/>
              <a:t>Problem</a:t>
            </a:r>
          </a:p>
        </p:txBody>
      </p:sp>
      <p:sp>
        <p:nvSpPr>
          <p:cNvPr id="3" name="Content Placeholder 2">
            <a:extLst>
              <a:ext uri="{FF2B5EF4-FFF2-40B4-BE49-F238E27FC236}">
                <a16:creationId xmlns:a16="http://schemas.microsoft.com/office/drawing/2014/main" id="{CA5E1D35-EAE6-6A46-A03F-FE133B2E34ED}"/>
              </a:ext>
            </a:extLst>
          </p:cNvPr>
          <p:cNvSpPr>
            <a:spLocks noGrp="1"/>
          </p:cNvSpPr>
          <p:nvPr>
            <p:ph idx="1"/>
          </p:nvPr>
        </p:nvSpPr>
        <p:spPr/>
        <p:txBody>
          <a:bodyPr/>
          <a:lstStyle/>
          <a:p>
            <a:pPr>
              <a:spcBef>
                <a:spcPts val="0"/>
              </a:spcBef>
            </a:pPr>
            <a:r>
              <a:rPr lang="en-US" sz="2000" dirty="0"/>
              <a:t>With first-class procedures in the discussion of scope, resolving nonlocal references suddenly becomes more complex.</a:t>
            </a:r>
          </a:p>
          <a:p>
            <a:pPr>
              <a:spcBef>
                <a:spcPts val="0"/>
              </a:spcBef>
            </a:pPr>
            <a:r>
              <a:rPr lang="en-US" sz="2000" dirty="0"/>
              <a:t>The question is: To which declaration does a reference in the body of a passed or returned function bind?</a:t>
            </a:r>
          </a:p>
          <a:p>
            <a:r>
              <a:rPr lang="en-US" sz="2000" dirty="0"/>
              <a:t>The difficulty arises when a nested function makes a nonlocal reference to an identifier in the environment in which the function is defined, but not invoked.</a:t>
            </a:r>
          </a:p>
          <a:p>
            <a:r>
              <a:rPr lang="en-US" sz="2000" dirty="0"/>
              <a:t>Must determine the environment in which to resolve that reference so that we can evaluate the body of the function</a:t>
            </a:r>
          </a:p>
          <a:p>
            <a:r>
              <a:rPr lang="en-US" sz="2000" i="1" dirty="0"/>
              <a:t>The problem is that the environment in which the function is created may not be on the stack.</a:t>
            </a:r>
          </a:p>
          <a:p>
            <a:r>
              <a:rPr lang="en-US" sz="2000" dirty="0"/>
              <a:t>There are two instances of the </a:t>
            </a:r>
            <a:r>
              <a:rPr lang="en-US" sz="2000" cap="small" dirty="0" err="1"/>
              <a:t>funarg</a:t>
            </a:r>
            <a:r>
              <a:rPr lang="en-US" sz="2000" dirty="0"/>
              <a:t> problem:</a:t>
            </a:r>
          </a:p>
          <a:p>
            <a:pPr lvl="1"/>
            <a:r>
              <a:rPr lang="en-US" dirty="0"/>
              <a:t>The downward </a:t>
            </a:r>
            <a:r>
              <a:rPr lang="en-US" cap="small" dirty="0" err="1"/>
              <a:t>funarg</a:t>
            </a:r>
            <a:r>
              <a:rPr lang="en-US" dirty="0"/>
              <a:t> problem</a:t>
            </a:r>
          </a:p>
          <a:p>
            <a:pPr lvl="1"/>
            <a:r>
              <a:rPr lang="en-US" dirty="0"/>
              <a:t>The upward </a:t>
            </a:r>
            <a:r>
              <a:rPr lang="en-US" cap="small" dirty="0" err="1"/>
              <a:t>funarg</a:t>
            </a:r>
            <a:r>
              <a:rPr lang="en-US" dirty="0"/>
              <a:t> problem</a:t>
            </a:r>
          </a:p>
          <a:p>
            <a:pPr>
              <a:spcBef>
                <a:spcPts val="0"/>
              </a:spcBef>
            </a:pPr>
            <a:endParaRPr lang="en-US" sz="2000" dirty="0"/>
          </a:p>
          <a:p>
            <a:pPr marL="0" indent="0">
              <a:spcBef>
                <a:spcPts val="0"/>
              </a:spcBef>
              <a:buNone/>
            </a:pPr>
            <a:endParaRPr lang="en-US" dirty="0"/>
          </a:p>
        </p:txBody>
      </p:sp>
    </p:spTree>
    <p:extLst>
      <p:ext uri="{BB962C8B-B14F-4D97-AF65-F5344CB8AC3E}">
        <p14:creationId xmlns:p14="http://schemas.microsoft.com/office/powerpoint/2010/main" val="166086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1DFA-74EE-C841-BF66-432DAFAAB00D}"/>
              </a:ext>
            </a:extLst>
          </p:cNvPr>
          <p:cNvSpPr>
            <a:spLocks noGrp="1"/>
          </p:cNvSpPr>
          <p:nvPr>
            <p:ph type="title"/>
          </p:nvPr>
        </p:nvSpPr>
        <p:spPr/>
        <p:txBody>
          <a:bodyPr/>
          <a:lstStyle/>
          <a:p>
            <a:r>
              <a:rPr lang="en-US" dirty="0"/>
              <a:t>6.10.1 The Downward </a:t>
            </a:r>
            <a:r>
              <a:rPr lang="en-US" cap="small" dirty="0" err="1"/>
              <a:t>Funarg</a:t>
            </a:r>
            <a:r>
              <a:rPr lang="en-US" dirty="0"/>
              <a:t> Problem</a:t>
            </a:r>
          </a:p>
        </p:txBody>
      </p:sp>
      <p:sp>
        <p:nvSpPr>
          <p:cNvPr id="8" name="Content Placeholder 7">
            <a:extLst>
              <a:ext uri="{FF2B5EF4-FFF2-40B4-BE49-F238E27FC236}">
                <a16:creationId xmlns:a16="http://schemas.microsoft.com/office/drawing/2014/main" id="{CDF03099-207F-D445-A9B8-DA1A2D69CE19}"/>
              </a:ext>
            </a:extLst>
          </p:cNvPr>
          <p:cNvSpPr>
            <a:spLocks noGrp="1"/>
          </p:cNvSpPr>
          <p:nvPr>
            <p:ph idx="1"/>
          </p:nvPr>
        </p:nvSpPr>
        <p:spPr>
          <a:xfrm>
            <a:off x="925830" y="1490871"/>
            <a:ext cx="10287000" cy="911862"/>
          </a:xfrm>
        </p:spPr>
        <p:txBody>
          <a:bodyPr/>
          <a:lstStyle/>
          <a:p>
            <a:r>
              <a:rPr lang="en-US" dirty="0"/>
              <a:t>Involves passing a function (called a </a:t>
            </a:r>
            <a:r>
              <a:rPr lang="en-US" i="1" dirty="0"/>
              <a:t>downward</a:t>
            </a:r>
            <a:r>
              <a:rPr lang="en-US" dirty="0"/>
              <a:t> </a:t>
            </a:r>
            <a:r>
              <a:rPr lang="en-US" cap="small" dirty="0" err="1"/>
              <a:t>funarg</a:t>
            </a:r>
            <a:r>
              <a:rPr lang="en-US" dirty="0"/>
              <a:t>) to another function</a:t>
            </a:r>
          </a:p>
        </p:txBody>
      </p:sp>
      <p:pic>
        <p:nvPicPr>
          <p:cNvPr id="12290" name="Picture 2" descr="The code lines are as follows. Line 1. Left parenthesis, left parenthesis, lambda, left parenthesis, x y, right parenthesis. Line 2. Left parenthesis, left parenthesis, lambda, left parenthesis, p r o c 2, right parenthesis. Line 3. Left parenthesis, left parenthesis, lambda, left parenthesis, p r o c 1, right parenthesis, left parenthesis, p r o c 1 5 20, right parenthesis, right parenthesis. Line 4. Left parenthesis, lambda, left parenthesis, x y, right parenthesis, left parenthesis, c o n s x, left parenthesis, p r o c 2, right parenthesis, right parenthesis, right parenthesis, right parenthesis, right parenthesis. Line 5. Left parenthesis, lambda, left parenthesis, right parenthesis, left parenthesis, c o n s x, left parenthesis, c o n s y, left parenthesis, c o n s, left parenthesis, plus x y, right parenthesis, single quote, left parenthesis, right parenthesis, right parenthesis, right parenthesis, right parenthesis, right parenthesis, right parenthesis, right parenthesis. Line 6. 10 11, right parenthesis." title="A set of six code lines in a Scheme expr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0403" y="2586355"/>
            <a:ext cx="8641586" cy="168529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39D3C86D-99ED-9948-AE85-27EEBA2117A7}"/>
              </a:ext>
            </a:extLst>
          </p:cNvPr>
          <p:cNvSpPr txBox="1">
            <a:spLocks/>
          </p:cNvSpPr>
          <p:nvPr/>
        </p:nvSpPr>
        <p:spPr>
          <a:xfrm>
            <a:off x="773232" y="5326579"/>
            <a:ext cx="10287000" cy="60057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dirty="0"/>
              <a:t>The functions passed on lines 4 and 5, and accessed through the parameters </a:t>
            </a:r>
            <a:r>
              <a:rPr lang="en-US" dirty="0">
                <a:latin typeface="Courier New" panose="02070309020205020404" pitchFamily="49" charset="0"/>
                <a:cs typeface="Courier New" panose="02070309020205020404" pitchFamily="49" charset="0"/>
              </a:rPr>
              <a:t>proc1</a:t>
            </a:r>
            <a:r>
              <a:rPr lang="en-US" dirty="0"/>
              <a:t> and </a:t>
            </a:r>
            <a:r>
              <a:rPr lang="en-US" dirty="0">
                <a:latin typeface="Courier New" panose="02070309020205020404" pitchFamily="49" charset="0"/>
                <a:cs typeface="Courier New" panose="02070309020205020404" pitchFamily="49" charset="0"/>
              </a:rPr>
              <a:t>proc2</a:t>
            </a:r>
            <a:r>
              <a:rPr lang="en-US" dirty="0"/>
              <a:t>, respectively, are downward </a:t>
            </a:r>
            <a:r>
              <a:rPr lang="en-US" cap="small" dirty="0" err="1"/>
              <a:t>funarg</a:t>
            </a:r>
            <a:r>
              <a:rPr lang="en-US" dirty="0" err="1"/>
              <a:t>s</a:t>
            </a:r>
            <a:r>
              <a:rPr lang="en-US" dirty="0"/>
              <a:t>.</a:t>
            </a:r>
          </a:p>
        </p:txBody>
      </p:sp>
    </p:spTree>
    <p:extLst>
      <p:ext uri="{BB962C8B-B14F-4D97-AF65-F5344CB8AC3E}">
        <p14:creationId xmlns:p14="http://schemas.microsoft.com/office/powerpoint/2010/main" val="220895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28FD-1E00-944B-8CA5-465B7171122C}"/>
              </a:ext>
            </a:extLst>
          </p:cNvPr>
          <p:cNvSpPr>
            <a:spLocks noGrp="1"/>
          </p:cNvSpPr>
          <p:nvPr>
            <p:ph type="title"/>
          </p:nvPr>
        </p:nvSpPr>
        <p:spPr/>
        <p:txBody>
          <a:bodyPr/>
          <a:lstStyle/>
          <a:p>
            <a:r>
              <a:rPr lang="en-US" dirty="0"/>
              <a:t>6.10.2 The Upward </a:t>
            </a:r>
            <a:r>
              <a:rPr lang="en-US" cap="small" dirty="0" err="1"/>
              <a:t>Funarg</a:t>
            </a:r>
            <a:r>
              <a:rPr lang="en-US" dirty="0"/>
              <a:t> Problem </a:t>
            </a:r>
            <a:r>
              <a:rPr lang="en-US" sz="2000" dirty="0"/>
              <a:t>(1 of 4)</a:t>
            </a:r>
          </a:p>
        </p:txBody>
      </p:sp>
      <p:sp>
        <p:nvSpPr>
          <p:cNvPr id="3" name="Content Placeholder 2">
            <a:extLst>
              <a:ext uri="{FF2B5EF4-FFF2-40B4-BE49-F238E27FC236}">
                <a16:creationId xmlns:a16="http://schemas.microsoft.com/office/drawing/2014/main" id="{136CA41F-6511-A840-B17A-C11ABDE29C80}"/>
              </a:ext>
            </a:extLst>
          </p:cNvPr>
          <p:cNvSpPr>
            <a:spLocks noGrp="1"/>
          </p:cNvSpPr>
          <p:nvPr>
            <p:ph idx="1"/>
          </p:nvPr>
        </p:nvSpPr>
        <p:spPr>
          <a:xfrm>
            <a:off x="925830" y="1490871"/>
            <a:ext cx="10287000" cy="620032"/>
          </a:xfrm>
        </p:spPr>
        <p:txBody>
          <a:bodyPr/>
          <a:lstStyle/>
          <a:p>
            <a:r>
              <a:rPr lang="en-US" dirty="0"/>
              <a:t>Involves returning a function (called an </a:t>
            </a:r>
            <a:r>
              <a:rPr lang="en-US" i="1" dirty="0"/>
              <a:t>upward</a:t>
            </a:r>
            <a:r>
              <a:rPr lang="en-US" dirty="0"/>
              <a:t> </a:t>
            </a:r>
            <a:r>
              <a:rPr lang="en-US" cap="small" dirty="0" err="1"/>
              <a:t>funarg</a:t>
            </a:r>
            <a:r>
              <a:rPr lang="en-US" dirty="0"/>
              <a:t>) from a function, rather than passing functions to a function</a:t>
            </a:r>
          </a:p>
          <a:p>
            <a:r>
              <a:rPr lang="en-US" dirty="0"/>
              <a:t>Classical example of an upward </a:t>
            </a:r>
            <a:r>
              <a:rPr lang="en-US" cap="small" dirty="0" err="1"/>
              <a:t>funarg</a:t>
            </a:r>
            <a:r>
              <a:rPr lang="en-US" dirty="0"/>
              <a:t> in Scheme:</a:t>
            </a:r>
          </a:p>
          <a:p>
            <a:endParaRPr lang="en-US" dirty="0"/>
          </a:p>
        </p:txBody>
      </p:sp>
      <p:pic>
        <p:nvPicPr>
          <p:cNvPr id="13314" name="Picture 2" descr="The code lines are as follows. Line 1. Left parenthesis, define add underscore x. Line 2. Left parenthesis, lambda, left parenthesis, x, right parenthesis. Line 3. Left parenthesis, lambda, left parenthesis, y, right parenthesis. Line 4. Left parenthesis, plus x y, right parenthesis, right parenthesis, right parenthesis, right parenthesis. Line 5. Blank. Line 6. Left parenthesis, define main. Line 7. Left parenthesis, lambda, left parenthesis, right parenthesis. Line 8. Left parenthesis, l e t, left parenthesis, left parenthesis, add 5, left parenthesis, add underscore x 5, right parenthesis, right parenthesis. Line 9. Left parenthesis, add 6, left parenthesis, add underscore x 6, right parenthesis, right parenthesis, right parenthesis. Line 10. Left parenthesis, c o n s, left parenthesis, add 5 2, right parenthesis, left parenthesis, c o n s, left parenthesis, add 6 2, right parenthesis, single quote, left parenthesis, right parenthesis, right parenthesis, right parenthesis, right parenthesis, right parenthesis, right parenthesis. Line 11. Left parenthesis, main, right parenthesis." title="A set of 11 code lines in Scheme for an upward F U N A R 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680" y="3027044"/>
            <a:ext cx="6753580" cy="273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64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28FD-1E00-944B-8CA5-465B7171122C}"/>
              </a:ext>
            </a:extLst>
          </p:cNvPr>
          <p:cNvSpPr>
            <a:spLocks noGrp="1"/>
          </p:cNvSpPr>
          <p:nvPr>
            <p:ph type="title"/>
          </p:nvPr>
        </p:nvSpPr>
        <p:spPr/>
        <p:txBody>
          <a:bodyPr/>
          <a:lstStyle/>
          <a:p>
            <a:r>
              <a:rPr lang="en-US" dirty="0"/>
              <a:t>6.10.2 The Upward </a:t>
            </a:r>
            <a:r>
              <a:rPr lang="en-US" cap="small" dirty="0" err="1"/>
              <a:t>Funarg</a:t>
            </a:r>
            <a:r>
              <a:rPr lang="en-US" dirty="0"/>
              <a:t> Problem </a:t>
            </a:r>
            <a:r>
              <a:rPr lang="en-US" sz="2000" dirty="0"/>
              <a:t>(2 of 4)</a:t>
            </a:r>
          </a:p>
        </p:txBody>
      </p:sp>
      <p:sp>
        <p:nvSpPr>
          <p:cNvPr id="3" name="Content Placeholder 2">
            <a:extLst>
              <a:ext uri="{FF2B5EF4-FFF2-40B4-BE49-F238E27FC236}">
                <a16:creationId xmlns:a16="http://schemas.microsoft.com/office/drawing/2014/main" id="{136CA41F-6511-A840-B17A-C11ABDE29C80}"/>
              </a:ext>
            </a:extLst>
          </p:cNvPr>
          <p:cNvSpPr>
            <a:spLocks noGrp="1"/>
          </p:cNvSpPr>
          <p:nvPr>
            <p:ph idx="1"/>
          </p:nvPr>
        </p:nvSpPr>
        <p:spPr/>
        <p:txBody>
          <a:bodyPr/>
          <a:lstStyle/>
          <a:p>
            <a:r>
              <a:rPr lang="en-US" dirty="0"/>
              <a:t>The function </a:t>
            </a:r>
            <a:r>
              <a:rPr lang="en-US" dirty="0" err="1">
                <a:latin typeface="Courier New" panose="02070309020205020404" pitchFamily="49" charset="0"/>
                <a:cs typeface="Courier New" panose="02070309020205020404" pitchFamily="49" charset="0"/>
              </a:rPr>
              <a:t>add_x</a:t>
            </a:r>
            <a:r>
              <a:rPr lang="en-US" dirty="0"/>
              <a:t> returns a closure (lines 3–4), which adds its argument (i.e., </a:t>
            </a:r>
            <a:r>
              <a:rPr lang="en-US" dirty="0">
                <a:latin typeface="Courier New" panose="02070309020205020404" pitchFamily="49" charset="0"/>
                <a:cs typeface="Courier New" panose="02070309020205020404" pitchFamily="49" charset="0"/>
              </a:rPr>
              <a:t>y</a:t>
            </a:r>
            <a:r>
              <a:rPr lang="en-US" dirty="0"/>
              <a:t>) to the argument to </a:t>
            </a:r>
            <a:r>
              <a:rPr lang="en-US" dirty="0" err="1">
                <a:latin typeface="Courier New" panose="02070309020205020404" pitchFamily="49" charset="0"/>
                <a:cs typeface="Courier New" panose="02070309020205020404" pitchFamily="49" charset="0"/>
              </a:rPr>
              <a:t>add_x</a:t>
            </a:r>
            <a:r>
              <a:rPr lang="en-US" dirty="0">
                <a:latin typeface="Courier New" panose="02070309020205020404" pitchFamily="49" charset="0"/>
                <a:cs typeface="Courier New" panose="02070309020205020404" pitchFamily="49" charset="0"/>
              </a:rPr>
              <a:t> </a:t>
            </a:r>
            <a:r>
              <a:rPr lang="en-US" dirty="0"/>
              <a:t>(i.e., </a:t>
            </a:r>
            <a:r>
              <a:rPr lang="en-US" dirty="0">
                <a:latin typeface="Courier New" panose="02070309020205020404" pitchFamily="49" charset="0"/>
                <a:cs typeface="Courier New" panose="02070309020205020404" pitchFamily="49" charset="0"/>
              </a:rPr>
              <a:t>x</a:t>
            </a:r>
            <a:r>
              <a:rPr lang="en-US" dirty="0"/>
              <a:t>) and returns the result.</a:t>
            </a:r>
          </a:p>
          <a:p>
            <a:r>
              <a:rPr lang="en-US" dirty="0"/>
              <a:t>The </a:t>
            </a:r>
            <a:r>
              <a:rPr lang="en-US" dirty="0" err="1">
                <a:latin typeface="Courier New" panose="02070309020205020404" pitchFamily="49" charset="0"/>
                <a:cs typeface="Courier New" panose="02070309020205020404" pitchFamily="49" charset="0"/>
              </a:rPr>
              <a:t>add_x</a:t>
            </a:r>
            <a:r>
              <a:rPr lang="en-US" dirty="0">
                <a:latin typeface="Courier New" panose="02070309020205020404" pitchFamily="49" charset="0"/>
                <a:cs typeface="Courier New" panose="02070309020205020404" pitchFamily="49" charset="0"/>
              </a:rPr>
              <a:t> </a:t>
            </a:r>
            <a:r>
              <a:rPr lang="en-US" dirty="0"/>
              <a:t>function provides the simplest non-trivial example of a closure. The </a:t>
            </a:r>
            <a:r>
              <a:rPr lang="en-US" dirty="0" err="1">
                <a:latin typeface="Courier New" panose="02070309020205020404" pitchFamily="49" charset="0"/>
                <a:cs typeface="Courier New" panose="02070309020205020404" pitchFamily="49" charset="0"/>
              </a:rPr>
              <a:t>add_x</a:t>
            </a:r>
            <a:r>
              <a:rPr lang="en-US" dirty="0">
                <a:latin typeface="Courier New" panose="02070309020205020404" pitchFamily="49" charset="0"/>
                <a:cs typeface="Courier New" panose="02070309020205020404" pitchFamily="49" charset="0"/>
              </a:rPr>
              <a:t> </a:t>
            </a:r>
            <a:r>
              <a:rPr lang="en-US" dirty="0"/>
              <a:t>function creates (and returns) a closure around the inner function.</a:t>
            </a:r>
          </a:p>
          <a:p>
            <a:r>
              <a:rPr lang="en-US" dirty="0"/>
              <a:t>The returned function contains references to data that no longer exists on the stack.</a:t>
            </a:r>
          </a:p>
          <a:p>
            <a:r>
              <a:rPr lang="en-US" dirty="0"/>
              <a:t>This is the essence of the </a:t>
            </a:r>
            <a:r>
              <a:rPr lang="en-US" cap="small" dirty="0" err="1"/>
              <a:t>funarg</a:t>
            </a:r>
            <a:r>
              <a:rPr lang="en-US" dirty="0"/>
              <a:t> problem—how to implement first-class functions in a stack-based language.</a:t>
            </a:r>
          </a:p>
          <a:p>
            <a:endParaRPr lang="en-US" dirty="0"/>
          </a:p>
          <a:p>
            <a:endParaRPr lang="en-US" dirty="0"/>
          </a:p>
        </p:txBody>
      </p:sp>
    </p:spTree>
    <p:extLst>
      <p:ext uri="{BB962C8B-B14F-4D97-AF65-F5344CB8AC3E}">
        <p14:creationId xmlns:p14="http://schemas.microsoft.com/office/powerpoint/2010/main" val="243748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112BB5-1D64-40B0-8A72-06617B272F74}"/>
              </a:ext>
            </a:extLst>
          </p:cNvPr>
          <p:cNvSpPr>
            <a:spLocks noGrp="1"/>
          </p:cNvSpPr>
          <p:nvPr>
            <p:ph type="title"/>
          </p:nvPr>
        </p:nvSpPr>
        <p:spPr>
          <a:xfrm>
            <a:off x="0" y="0"/>
            <a:ext cx="12192000" cy="1002089"/>
          </a:xfrm>
        </p:spPr>
        <p:txBody>
          <a:bodyPr/>
          <a:lstStyle/>
          <a:p>
            <a:r>
              <a:rPr lang="en-US" sz="2600" dirty="0"/>
              <a:t>Figure 6.5 Illustration of the Upward </a:t>
            </a:r>
            <a:r>
              <a:rPr lang="en-US" sz="2600" cap="small" dirty="0" err="1"/>
              <a:t>Funarg</a:t>
            </a:r>
            <a:r>
              <a:rPr lang="en-US" sz="2600" dirty="0"/>
              <a:t> Problem Highlighting a Reference to a Declaration in a Nonexistent Activation Record</a:t>
            </a:r>
          </a:p>
        </p:txBody>
      </p:sp>
      <p:pic>
        <p:nvPicPr>
          <p:cNvPr id="10242" name="Picture 2" descr="The first stack is labeled, After call to add underscore x but before it returns to main. The bottom block of the stack is labeled, left parenthesis, let, left parenthesis, left parenthesis, add 5, left parenthesis, add underscore x 5, right parenthesis, right parenthesis, right parenthesis, left parenthesis, add 5 2, right parenthesis, right parenthesis, main. The top block of the stack is labeled, left parenthesis, lambda, left parenthesis, y, right parenthesis, left parenthesis, plus x y, right parenthesis, right parenthesis, add underscore x, left parenthesis, x, right parenthesis, 5. An arrow from plus x y points to x. The second stack is labeled, After call to add underscore x returns to main. The bottom block of the stack is labeled, left parenthesis, let, left parenthesis, left parenthesis, add 5, left parenthesis, lambda, left parenthesis, y, right parenthesis, left parenthesis, plus x y, right parenthesis, right parenthesis, right parenthesis, right parenthesis, left parenthesis, add 5 2, right parenthesis, right parenthesis, main. The top block of the stack is labeled, left parenthesis, lambda, left parenthesis, y, right parenthesis, left parenthesis, plus x y, right parenthesis, right parenthesis, add underscore x, left parenthesis, x, right parenthesis, 5. The top block is crossed out. Text reads, Activation record for add underscore x has been popped off of the run-time stack and no longer exists.&#10;" title="An illustration of two stacks, each with two bloc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0175" y="1746285"/>
            <a:ext cx="9256885" cy="3998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17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1D9BD-894D-A442-9F11-56F1CC534188}"/>
              </a:ext>
            </a:extLst>
          </p:cNvPr>
          <p:cNvSpPr>
            <a:spLocks noGrp="1"/>
          </p:cNvSpPr>
          <p:nvPr>
            <p:ph type="title"/>
          </p:nvPr>
        </p:nvSpPr>
        <p:spPr/>
        <p:txBody>
          <a:bodyPr/>
          <a:lstStyle/>
          <a:p>
            <a:r>
              <a:rPr lang="en-US" dirty="0"/>
              <a:t>Table 6.6 Example Data Structure Representation of Closures</a:t>
            </a:r>
          </a:p>
        </p:txBody>
      </p:sp>
      <p:pic>
        <p:nvPicPr>
          <p:cNvPr id="11266" name="Picture 2" descr="The table shows three columns: Name of closure, closure expression, and closure environment. The row entries are as follows. Row 1. Name of closure: add 5. Closure expression: Left parenthesis, lambda, left parenthesis, y, right parenthesis, left parenthesis, plus x y, right parenthesis, right parenthesis. Closure environment: Left parenthesis, x 5, right parenthesis. Row 2. Name of closure: add 6. Closure expression: Left parenthesis, lambda, left parenthesis, y, right parenthesis, left parenthesis, plus x y, right parenthesis, right parenthesis. Closure environment: Left parenthesis, x 6, right parenthesis.&#10;" title="A table of closure expression and environment for different clos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027" y="2395033"/>
            <a:ext cx="10205528" cy="1946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56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28FD-1E00-944B-8CA5-465B7171122C}"/>
              </a:ext>
            </a:extLst>
          </p:cNvPr>
          <p:cNvSpPr>
            <a:spLocks noGrp="1"/>
          </p:cNvSpPr>
          <p:nvPr>
            <p:ph type="title"/>
          </p:nvPr>
        </p:nvSpPr>
        <p:spPr/>
        <p:txBody>
          <a:bodyPr/>
          <a:lstStyle/>
          <a:p>
            <a:r>
              <a:rPr lang="en-US" dirty="0"/>
              <a:t>6.10.2 The Upward </a:t>
            </a:r>
            <a:r>
              <a:rPr lang="en-US" cap="small" dirty="0" err="1"/>
              <a:t>Funarg</a:t>
            </a:r>
            <a:r>
              <a:rPr lang="en-US" dirty="0"/>
              <a:t> Problem </a:t>
            </a:r>
            <a:r>
              <a:rPr lang="en-US" sz="2000" dirty="0"/>
              <a:t>(3 of 4)</a:t>
            </a:r>
          </a:p>
        </p:txBody>
      </p:sp>
      <p:sp>
        <p:nvSpPr>
          <p:cNvPr id="3" name="Content Placeholder 2">
            <a:extLst>
              <a:ext uri="{FF2B5EF4-FFF2-40B4-BE49-F238E27FC236}">
                <a16:creationId xmlns:a16="http://schemas.microsoft.com/office/drawing/2014/main" id="{136CA41F-6511-A840-B17A-C11ABDE29C80}"/>
              </a:ext>
            </a:extLst>
          </p:cNvPr>
          <p:cNvSpPr>
            <a:spLocks noGrp="1"/>
          </p:cNvSpPr>
          <p:nvPr>
            <p:ph idx="1"/>
          </p:nvPr>
        </p:nvSpPr>
        <p:spPr/>
        <p:txBody>
          <a:bodyPr/>
          <a:lstStyle/>
          <a:p>
            <a:r>
              <a:rPr lang="en-US" sz="2000" dirty="0"/>
              <a:t>Python supports both first-class procedures and first-class closures.</a:t>
            </a:r>
          </a:p>
          <a:p>
            <a:r>
              <a:rPr lang="en-US" sz="2000" dirty="0"/>
              <a:t>Python rendition of the make adder program</a:t>
            </a:r>
          </a:p>
          <a:p>
            <a:r>
              <a:rPr lang="en-US" sz="2000" dirty="0" err="1">
                <a:latin typeface="Courier New" panose="02070309020205020404" pitchFamily="49" charset="0"/>
                <a:cs typeface="Courier New" panose="02070309020205020404" pitchFamily="49" charset="0"/>
              </a:rPr>
              <a:t>new_counter</a:t>
            </a:r>
            <a:r>
              <a:rPr lang="en-US" sz="2000" dirty="0"/>
              <a:t> Scheme function that clones or instantiates counter closures</a:t>
            </a:r>
          </a:p>
          <a:p>
            <a:r>
              <a:rPr lang="en-US" sz="2000" dirty="0" err="1">
                <a:latin typeface="Courier New" panose="02070309020205020404" pitchFamily="49" charset="0"/>
                <a:cs typeface="Courier New" panose="02070309020205020404" pitchFamily="49" charset="0"/>
              </a:rPr>
              <a:t>new_counter</a:t>
            </a:r>
            <a:r>
              <a:rPr lang="en-US" sz="2000" dirty="0">
                <a:latin typeface="Courier New" panose="02070309020205020404" pitchFamily="49" charset="0"/>
                <a:cs typeface="Courier New" panose="02070309020205020404" pitchFamily="49" charset="0"/>
              </a:rPr>
              <a:t> </a:t>
            </a:r>
            <a:r>
              <a:rPr lang="en-US" sz="2000" dirty="0"/>
              <a:t>function resembles a constructor—it constructs new counters (i.e., objects).</a:t>
            </a:r>
          </a:p>
          <a:p>
            <a:r>
              <a:rPr lang="en-US" sz="2000" dirty="0"/>
              <a:t>Closures and objects share similarities</a:t>
            </a:r>
          </a:p>
          <a:p>
            <a:pPr lvl="1"/>
            <a:r>
              <a:rPr lang="en-US" dirty="0"/>
              <a:t>Encapsulation of behavior and state</a:t>
            </a:r>
          </a:p>
          <a:p>
            <a:pPr lvl="1"/>
            <a:r>
              <a:rPr lang="en-US" dirty="0"/>
              <a:t>Information hiding</a:t>
            </a:r>
          </a:p>
          <a:p>
            <a:pPr lvl="1"/>
            <a:r>
              <a:rPr lang="en-US" dirty="0"/>
              <a:t>Arbitrary construction at the programmer’s discretion (e.g., </a:t>
            </a:r>
            <a:r>
              <a:rPr lang="en-US" dirty="0" err="1">
                <a:latin typeface="Courier New" panose="02070309020205020404" pitchFamily="49" charset="0"/>
                <a:cs typeface="Courier New" panose="02070309020205020404" pitchFamily="49" charset="0"/>
              </a:rPr>
              <a:t>new_counter</a:t>
            </a:r>
            <a:r>
              <a:rPr lang="en-US" dirty="0"/>
              <a:t>)</a:t>
            </a:r>
          </a:p>
          <a:p>
            <a:pPr lvl="1"/>
            <a:r>
              <a:rPr lang="en-US" dirty="0"/>
              <a:t>Existence of each in a separate memory space</a:t>
            </a:r>
          </a:p>
          <a:p>
            <a:endParaRPr lang="en-US" dirty="0"/>
          </a:p>
        </p:txBody>
      </p:sp>
    </p:spTree>
    <p:extLst>
      <p:ext uri="{BB962C8B-B14F-4D97-AF65-F5344CB8AC3E}">
        <p14:creationId xmlns:p14="http://schemas.microsoft.com/office/powerpoint/2010/main" val="13147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79DC-23C0-8C49-AC8C-396B3FFE567A}"/>
              </a:ext>
            </a:extLst>
          </p:cNvPr>
          <p:cNvSpPr>
            <a:spLocks noGrp="1"/>
          </p:cNvSpPr>
          <p:nvPr>
            <p:ph type="title"/>
          </p:nvPr>
        </p:nvSpPr>
        <p:spPr/>
        <p:txBody>
          <a:bodyPr/>
          <a:lstStyle/>
          <a:p>
            <a:r>
              <a:rPr lang="en-US" dirty="0"/>
              <a:t>6.2.1 What Is a Closure?</a:t>
            </a:r>
          </a:p>
        </p:txBody>
      </p:sp>
      <p:sp>
        <p:nvSpPr>
          <p:cNvPr id="3" name="Content Placeholder 2">
            <a:extLst>
              <a:ext uri="{FF2B5EF4-FFF2-40B4-BE49-F238E27FC236}">
                <a16:creationId xmlns:a16="http://schemas.microsoft.com/office/drawing/2014/main" id="{6B920FC2-1634-C14D-B94A-707365516775}"/>
              </a:ext>
            </a:extLst>
          </p:cNvPr>
          <p:cNvSpPr>
            <a:spLocks noGrp="1"/>
          </p:cNvSpPr>
          <p:nvPr>
            <p:ph idx="1"/>
          </p:nvPr>
        </p:nvSpPr>
        <p:spPr/>
        <p:txBody>
          <a:bodyPr/>
          <a:lstStyle/>
          <a:p>
            <a:r>
              <a:rPr lang="en-US" dirty="0"/>
              <a:t>A </a:t>
            </a:r>
            <a:r>
              <a:rPr lang="en-US" i="1" dirty="0"/>
              <a:t>closure</a:t>
            </a:r>
            <a:r>
              <a:rPr lang="en-US" dirty="0"/>
              <a:t> is a function that remembers the lexical environment in which it was created.</a:t>
            </a:r>
          </a:p>
          <a:p>
            <a:r>
              <a:rPr lang="en-US" dirty="0"/>
              <a:t>A closure can be thought of as a pair of pointers:</a:t>
            </a:r>
          </a:p>
          <a:p>
            <a:pPr lvl="1"/>
            <a:r>
              <a:rPr lang="en-US" dirty="0"/>
              <a:t>One to a block of code (defining the function)</a:t>
            </a:r>
          </a:p>
          <a:p>
            <a:pPr lvl="1"/>
            <a:r>
              <a:rPr lang="en-US" dirty="0"/>
              <a:t>One to an environment (in which function was created).</a:t>
            </a:r>
          </a:p>
          <a:p>
            <a:r>
              <a:rPr lang="en-US" dirty="0"/>
              <a:t>The bindings in the environment are used to evaluate the expressions in the code.</a:t>
            </a:r>
          </a:p>
          <a:p>
            <a:r>
              <a:rPr lang="en-US" dirty="0"/>
              <a:t>A closure encapsulates data and operations and, thus, bears a resemblance to an object as used in object-oriented programming. </a:t>
            </a:r>
          </a:p>
          <a:p>
            <a:r>
              <a:rPr lang="en-US" dirty="0"/>
              <a:t>Closures are powerful constructs in functional programming, and an essential element in the study of binding and scope.</a:t>
            </a:r>
          </a:p>
          <a:p>
            <a:endParaRPr lang="en-US" dirty="0"/>
          </a:p>
        </p:txBody>
      </p:sp>
    </p:spTree>
    <p:extLst>
      <p:ext uri="{BB962C8B-B14F-4D97-AF65-F5344CB8AC3E}">
        <p14:creationId xmlns:p14="http://schemas.microsoft.com/office/powerpoint/2010/main" val="365871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28FD-1E00-944B-8CA5-465B7171122C}"/>
              </a:ext>
            </a:extLst>
          </p:cNvPr>
          <p:cNvSpPr>
            <a:spLocks noGrp="1"/>
          </p:cNvSpPr>
          <p:nvPr>
            <p:ph type="title"/>
          </p:nvPr>
        </p:nvSpPr>
        <p:spPr/>
        <p:txBody>
          <a:bodyPr/>
          <a:lstStyle/>
          <a:p>
            <a:r>
              <a:rPr lang="en-US" dirty="0"/>
              <a:t>6.10.2 The Upward </a:t>
            </a:r>
            <a:r>
              <a:rPr lang="en-US" cap="small" dirty="0" err="1"/>
              <a:t>Funarg</a:t>
            </a:r>
            <a:r>
              <a:rPr lang="en-US" dirty="0"/>
              <a:t> Problem </a:t>
            </a:r>
            <a:r>
              <a:rPr lang="en-US" sz="2000" dirty="0"/>
              <a:t>(4 of 4)</a:t>
            </a:r>
          </a:p>
        </p:txBody>
      </p:sp>
      <p:sp>
        <p:nvSpPr>
          <p:cNvPr id="3" name="Content Placeholder 2">
            <a:extLst>
              <a:ext uri="{FF2B5EF4-FFF2-40B4-BE49-F238E27FC236}">
                <a16:creationId xmlns:a16="http://schemas.microsoft.com/office/drawing/2014/main" id="{136CA41F-6511-A840-B17A-C11ABDE29C80}"/>
              </a:ext>
            </a:extLst>
          </p:cNvPr>
          <p:cNvSpPr>
            <a:spLocks noGrp="1"/>
          </p:cNvSpPr>
          <p:nvPr>
            <p:ph idx="1"/>
          </p:nvPr>
        </p:nvSpPr>
        <p:spPr/>
        <p:txBody>
          <a:bodyPr/>
          <a:lstStyle/>
          <a:p>
            <a:r>
              <a:rPr lang="en-US" dirty="0"/>
              <a:t>Python renditions of the </a:t>
            </a:r>
            <a:r>
              <a:rPr lang="en-US" dirty="0" err="1">
                <a:latin typeface="Courier New" panose="02070309020205020404" pitchFamily="49" charset="0"/>
                <a:cs typeface="Courier New" panose="02070309020205020404" pitchFamily="49" charset="0"/>
              </a:rPr>
              <a:t>new_counter</a:t>
            </a:r>
            <a:r>
              <a:rPr lang="en-US" dirty="0"/>
              <a:t> function</a:t>
            </a:r>
          </a:p>
          <a:p>
            <a:r>
              <a:rPr lang="en-US" dirty="0"/>
              <a:t>Also notice here that we use a named (i.e., </a:t>
            </a:r>
            <a:r>
              <a:rPr lang="en-US" dirty="0">
                <a:latin typeface="Courier New" panose="02070309020205020404" pitchFamily="49" charset="0"/>
                <a:cs typeface="Courier New" panose="02070309020205020404" pitchFamily="49" charset="0"/>
              </a:rPr>
              <a:t>def</a:t>
            </a:r>
            <a:r>
              <a:rPr lang="en-US" dirty="0"/>
              <a:t>) rather than anonymous (i.e., </a:t>
            </a:r>
            <a:r>
              <a:rPr lang="en-US" dirty="0">
                <a:latin typeface="Courier New" panose="02070309020205020404" pitchFamily="49" charset="0"/>
                <a:cs typeface="Courier New" panose="02070309020205020404" pitchFamily="49" charset="0"/>
              </a:rPr>
              <a:t>lambda</a:t>
            </a:r>
            <a:r>
              <a:rPr lang="en-US" dirty="0"/>
              <a:t>) function.</a:t>
            </a:r>
          </a:p>
          <a:p>
            <a:endParaRPr lang="en-US" dirty="0"/>
          </a:p>
          <a:p>
            <a:endParaRPr lang="en-US" dirty="0"/>
          </a:p>
          <a:p>
            <a:endParaRPr lang="en-US" dirty="0"/>
          </a:p>
          <a:p>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28252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A262-7459-1448-B6CC-442481FA646A}"/>
              </a:ext>
            </a:extLst>
          </p:cNvPr>
          <p:cNvSpPr>
            <a:spLocks noGrp="1"/>
          </p:cNvSpPr>
          <p:nvPr>
            <p:ph type="title"/>
          </p:nvPr>
        </p:nvSpPr>
        <p:spPr/>
        <p:txBody>
          <a:bodyPr/>
          <a:lstStyle/>
          <a:p>
            <a:r>
              <a:rPr lang="en-US" dirty="0"/>
              <a:t>6.10.3 Relationship Between Closures and Scope</a:t>
            </a:r>
          </a:p>
        </p:txBody>
      </p:sp>
      <p:sp>
        <p:nvSpPr>
          <p:cNvPr id="3" name="Content Placeholder 2">
            <a:extLst>
              <a:ext uri="{FF2B5EF4-FFF2-40B4-BE49-F238E27FC236}">
                <a16:creationId xmlns:a16="http://schemas.microsoft.com/office/drawing/2014/main" id="{5F58383E-A42C-724E-988E-E2BB18E93D65}"/>
              </a:ext>
            </a:extLst>
          </p:cNvPr>
          <p:cNvSpPr>
            <a:spLocks noGrp="1"/>
          </p:cNvSpPr>
          <p:nvPr>
            <p:ph idx="1"/>
          </p:nvPr>
        </p:nvSpPr>
        <p:spPr/>
        <p:txBody>
          <a:bodyPr/>
          <a:lstStyle/>
          <a:p>
            <a:r>
              <a:rPr lang="en-US" dirty="0"/>
              <a:t>A closure is a function with free or open variables that are bound to declarations determinable before run-time.</a:t>
            </a:r>
          </a:p>
          <a:p>
            <a:r>
              <a:rPr lang="en-US" dirty="0"/>
              <a:t>The declarations to which the </a:t>
            </a:r>
            <a:r>
              <a:rPr lang="en-US" i="1" dirty="0"/>
              <a:t>open</a:t>
            </a:r>
            <a:r>
              <a:rPr lang="en-US" dirty="0"/>
              <a:t> variables are bound are </a:t>
            </a:r>
            <a:r>
              <a:rPr lang="en-US" i="1" dirty="0"/>
              <a:t>closed</a:t>
            </a:r>
            <a:r>
              <a:rPr lang="en-US" dirty="0"/>
              <a:t> before run-time (i.e., static scoping) rather than left </a:t>
            </a:r>
            <a:r>
              <a:rPr lang="en-US" i="1" dirty="0"/>
              <a:t>open</a:t>
            </a:r>
            <a:r>
              <a:rPr lang="en-US" dirty="0"/>
              <a:t> until run-time (i.e., dynamic scoping).</a:t>
            </a:r>
          </a:p>
          <a:p>
            <a:r>
              <a:rPr lang="en-US" i="1" dirty="0"/>
              <a:t>Closures</a:t>
            </a:r>
            <a:r>
              <a:rPr lang="en-US" dirty="0"/>
              <a:t>—functions with free variables—and </a:t>
            </a:r>
            <a:r>
              <a:rPr lang="en-US" i="1" dirty="0"/>
              <a:t>combinators</a:t>
            </a:r>
            <a:r>
              <a:rPr lang="en-US" dirty="0"/>
              <a:t>—functions without free variables—are opposites of each other.</a:t>
            </a:r>
          </a:p>
        </p:txBody>
      </p:sp>
    </p:spTree>
    <p:extLst>
      <p:ext uri="{BB962C8B-B14F-4D97-AF65-F5344CB8AC3E}">
        <p14:creationId xmlns:p14="http://schemas.microsoft.com/office/powerpoint/2010/main" val="1638346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8123-176C-4447-9591-10BD66BB4EFB}"/>
              </a:ext>
            </a:extLst>
          </p:cNvPr>
          <p:cNvSpPr>
            <a:spLocks noGrp="1"/>
          </p:cNvSpPr>
          <p:nvPr>
            <p:ph type="title"/>
          </p:nvPr>
        </p:nvSpPr>
        <p:spPr/>
        <p:txBody>
          <a:bodyPr/>
          <a:lstStyle/>
          <a:p>
            <a:r>
              <a:rPr lang="en-US" dirty="0"/>
              <a:t>6.10.4 Uses of Closures</a:t>
            </a:r>
          </a:p>
        </p:txBody>
      </p:sp>
      <p:sp>
        <p:nvSpPr>
          <p:cNvPr id="3" name="Content Placeholder 2">
            <a:extLst>
              <a:ext uri="{FF2B5EF4-FFF2-40B4-BE49-F238E27FC236}">
                <a16:creationId xmlns:a16="http://schemas.microsoft.com/office/drawing/2014/main" id="{CAC09957-2BEE-1947-9F9C-81EE00CD9AE4}"/>
              </a:ext>
            </a:extLst>
          </p:cNvPr>
          <p:cNvSpPr>
            <a:spLocks noGrp="1"/>
          </p:cNvSpPr>
          <p:nvPr>
            <p:ph idx="1"/>
          </p:nvPr>
        </p:nvSpPr>
        <p:spPr/>
        <p:txBody>
          <a:bodyPr/>
          <a:lstStyle/>
          <a:p>
            <a:pPr marL="0" indent="0">
              <a:spcBef>
                <a:spcPts val="1200"/>
              </a:spcBef>
              <a:buNone/>
            </a:pPr>
            <a:r>
              <a:rPr lang="en-US" dirty="0"/>
              <a:t>First-class closures are a fundamental primitive in programming languages from which to construct and conceive:</a:t>
            </a:r>
          </a:p>
          <a:p>
            <a:pPr>
              <a:spcBef>
                <a:spcPts val="1200"/>
              </a:spcBef>
            </a:pPr>
            <a:r>
              <a:rPr lang="en-US" dirty="0"/>
              <a:t>powerful abstractions (e.g., control structures) and</a:t>
            </a:r>
          </a:p>
          <a:p>
            <a:pPr>
              <a:spcBef>
                <a:spcPts val="1200"/>
              </a:spcBef>
            </a:pPr>
            <a:r>
              <a:rPr lang="en-US" dirty="0"/>
              <a:t>concepts (e.g., parameter-passing mechanisms including as lazy evaluation).</a:t>
            </a:r>
          </a:p>
        </p:txBody>
      </p:sp>
    </p:spTree>
    <p:extLst>
      <p:ext uri="{BB962C8B-B14F-4D97-AF65-F5344CB8AC3E}">
        <p14:creationId xmlns:p14="http://schemas.microsoft.com/office/powerpoint/2010/main" val="160478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B95EA-9227-2E43-A922-940832D44F97}"/>
              </a:ext>
            </a:extLst>
          </p:cNvPr>
          <p:cNvSpPr>
            <a:spLocks noGrp="1"/>
          </p:cNvSpPr>
          <p:nvPr>
            <p:ph type="title"/>
          </p:nvPr>
        </p:nvSpPr>
        <p:spPr/>
        <p:txBody>
          <a:bodyPr/>
          <a:lstStyle/>
          <a:p>
            <a:r>
              <a:rPr lang="en-US" dirty="0"/>
              <a:t>6.10.5 The Upward and Downward </a:t>
            </a:r>
            <a:r>
              <a:rPr lang="en-US" cap="small" dirty="0" err="1"/>
              <a:t>Funarg</a:t>
            </a:r>
            <a:r>
              <a:rPr lang="en-US" dirty="0"/>
              <a:t> Problem in a Single Function</a:t>
            </a:r>
          </a:p>
        </p:txBody>
      </p:sp>
      <p:sp>
        <p:nvSpPr>
          <p:cNvPr id="3" name="Content Placeholder 2">
            <a:extLst>
              <a:ext uri="{FF2B5EF4-FFF2-40B4-BE49-F238E27FC236}">
                <a16:creationId xmlns:a16="http://schemas.microsoft.com/office/drawing/2014/main" id="{48B5DFA7-525D-2648-81A5-D0843D528647}"/>
              </a:ext>
            </a:extLst>
          </p:cNvPr>
          <p:cNvSpPr>
            <a:spLocks noGrp="1"/>
          </p:cNvSpPr>
          <p:nvPr>
            <p:ph idx="1"/>
          </p:nvPr>
        </p:nvSpPr>
        <p:spPr>
          <a:xfrm>
            <a:off x="925830" y="1490870"/>
            <a:ext cx="10287000" cy="1116143"/>
          </a:xfrm>
        </p:spPr>
        <p:txBody>
          <a:bodyPr/>
          <a:lstStyle/>
          <a:p>
            <a:r>
              <a:rPr lang="en-US" dirty="0"/>
              <a:t>Some functions accept one or more functions as arguments </a:t>
            </a:r>
            <a:r>
              <a:rPr lang="en-US" i="1" dirty="0"/>
              <a:t>and</a:t>
            </a:r>
            <a:r>
              <a:rPr lang="en-US" dirty="0"/>
              <a:t> return a function as a value.</a:t>
            </a:r>
          </a:p>
          <a:p>
            <a:r>
              <a:rPr lang="en-US" dirty="0"/>
              <a:t>They involve both downward and upward </a:t>
            </a:r>
            <a:r>
              <a:rPr lang="en-US" cap="small" dirty="0" err="1"/>
              <a:t>funarg</a:t>
            </a:r>
            <a:r>
              <a:rPr lang="en-US" dirty="0"/>
              <a:t> problems.</a:t>
            </a:r>
          </a:p>
          <a:p>
            <a:endParaRPr lang="en-US" dirty="0"/>
          </a:p>
        </p:txBody>
      </p:sp>
      <p:pic>
        <p:nvPicPr>
          <p:cNvPr id="14338" name="Picture 2" descr="The code lines are as follows. Line 1. Left parenthesis, define compose. Line 2. Left parenthesis, lambda, left parenthesis, f g, right parenthesis. Line 3. Left parenthesis, lambda, left parenthesis, x, right parenthesis. Line 4. Left parenthesis, f, left parenthesis, g x, right parenthesis, right parenthesis, right parenthesis, right parenthesis, right parenthesis." title="A set of four code lines in Scheme involving both downward and upward F U N A R G probl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048" y="2985293"/>
            <a:ext cx="2137634" cy="900907"/>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The code lines are as follows. Line 5. Left parenthesis, define list dash of. Line 6. Left parenthesis, lambda, left parenthesis, p r e d, right parenthesis. Line 7. Left parenthesis, lambda, left parenthesis, l s t, right parenthesis. Line 8. Left parenthesis, c o n d. Line 9. Left parenthesis, left parenthesis, null question mark l s t, right parenthesis, hash t, right parenthesis. Line 10. Left parenthesis, left parenthesis, p r e d, left parenthesis, car l s t, right parenthesis, right parenthesis, left parenthesis, left parenthesis, list dash of p r e d, right parenthesis, left parenthesis, c d r l s t, right parenthesis, right parenthesis, right parenthesis. Line 11. Left parenthesis, else, hash f, right parenthesis, right parenthesis, right parenthesis, right parenthesis, right parenthesis." title="Continuation of the code in Scheme involving both downward and upward F U N A R G problem, consisting of seven li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3048" y="4000500"/>
            <a:ext cx="5603966"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62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09AA6-A200-1548-9C09-C8C118FDB1B4}"/>
              </a:ext>
            </a:extLst>
          </p:cNvPr>
          <p:cNvSpPr>
            <a:spLocks noGrp="1"/>
          </p:cNvSpPr>
          <p:nvPr>
            <p:ph type="title"/>
          </p:nvPr>
        </p:nvSpPr>
        <p:spPr/>
        <p:txBody>
          <a:bodyPr/>
          <a:lstStyle/>
          <a:p>
            <a:r>
              <a:rPr lang="en-US" dirty="0"/>
              <a:t>6.10.6 Addressing the </a:t>
            </a:r>
            <a:r>
              <a:rPr lang="en-US" cap="small" dirty="0" err="1"/>
              <a:t>Funarg</a:t>
            </a:r>
            <a:r>
              <a:rPr lang="en-US" dirty="0"/>
              <a:t> Problem</a:t>
            </a:r>
          </a:p>
        </p:txBody>
      </p:sp>
      <p:sp>
        <p:nvSpPr>
          <p:cNvPr id="3" name="Content Placeholder 2">
            <a:extLst>
              <a:ext uri="{FF2B5EF4-FFF2-40B4-BE49-F238E27FC236}">
                <a16:creationId xmlns:a16="http://schemas.microsoft.com/office/drawing/2014/main" id="{1CE2AD81-D361-E645-9719-6B91FE4E9ED6}"/>
              </a:ext>
            </a:extLst>
          </p:cNvPr>
          <p:cNvSpPr>
            <a:spLocks noGrp="1"/>
          </p:cNvSpPr>
          <p:nvPr>
            <p:ph idx="1"/>
          </p:nvPr>
        </p:nvSpPr>
        <p:spPr/>
        <p:txBody>
          <a:bodyPr/>
          <a:lstStyle/>
          <a:p>
            <a:pPr>
              <a:spcBef>
                <a:spcPts val="0"/>
              </a:spcBef>
            </a:pPr>
            <a:r>
              <a:rPr lang="en-US" dirty="0"/>
              <a:t>Lambda lifting (</a:t>
            </a:r>
            <a:r>
              <a:rPr lang="el-GR" dirty="0"/>
              <a:t>λ-</a:t>
            </a:r>
            <a:r>
              <a:rPr lang="en-US" i="1" dirty="0"/>
              <a:t>lifting)</a:t>
            </a:r>
            <a:r>
              <a:rPr lang="en-US" dirty="0"/>
              <a:t> involves converting a closure</a:t>
            </a:r>
          </a:p>
          <a:p>
            <a:pPr lvl="1">
              <a:spcBef>
                <a:spcPts val="0"/>
              </a:spcBef>
            </a:pPr>
            <a:r>
              <a:rPr lang="en-US" dirty="0"/>
              <a:t>i.e., a </a:t>
            </a:r>
            <a:r>
              <a:rPr lang="el-GR" dirty="0"/>
              <a:t>λ-</a:t>
            </a:r>
            <a:r>
              <a:rPr lang="en-US" dirty="0"/>
              <a:t>expression with free variables</a:t>
            </a:r>
          </a:p>
          <a:p>
            <a:pPr marL="0" indent="0">
              <a:spcBef>
                <a:spcPts val="0"/>
              </a:spcBef>
              <a:buNone/>
            </a:pPr>
            <a:r>
              <a:rPr lang="en-US" dirty="0"/>
              <a:t>into a </a:t>
            </a:r>
            <a:r>
              <a:rPr lang="en-US" i="1" dirty="0"/>
              <a:t>pure</a:t>
            </a:r>
            <a:r>
              <a:rPr lang="en-US" dirty="0"/>
              <a:t> function</a:t>
            </a:r>
          </a:p>
          <a:p>
            <a:pPr lvl="1">
              <a:spcBef>
                <a:spcPts val="0"/>
              </a:spcBef>
            </a:pPr>
            <a:r>
              <a:rPr lang="en-US" dirty="0"/>
              <a:t>i.e., a </a:t>
            </a:r>
            <a:r>
              <a:rPr lang="el-GR" dirty="0"/>
              <a:t>λ-</a:t>
            </a:r>
            <a:r>
              <a:rPr lang="en-US" dirty="0"/>
              <a:t>expression with no free variables</a:t>
            </a:r>
          </a:p>
          <a:p>
            <a:pPr marL="0" indent="0">
              <a:spcBef>
                <a:spcPts val="0"/>
              </a:spcBef>
              <a:buNone/>
            </a:pPr>
            <a:r>
              <a:rPr lang="en-US" dirty="0"/>
              <a:t>by passing values for those free variables as arguments to the </a:t>
            </a:r>
            <a:r>
              <a:rPr lang="el-GR" dirty="0"/>
              <a:t>λ-</a:t>
            </a:r>
            <a:r>
              <a:rPr lang="en-US" dirty="0"/>
              <a:t>expression containing the free variables itself.</a:t>
            </a:r>
          </a:p>
          <a:p>
            <a:pPr marL="0" indent="0">
              <a:spcBef>
                <a:spcPts val="0"/>
              </a:spcBef>
              <a:buNone/>
            </a:pPr>
            <a:endParaRPr lang="en-US" dirty="0"/>
          </a:p>
          <a:p>
            <a:pPr>
              <a:spcBef>
                <a:spcPts val="0"/>
              </a:spcBef>
            </a:pPr>
            <a:r>
              <a:rPr lang="el-GR" dirty="0"/>
              <a:t>λ-</a:t>
            </a:r>
            <a:r>
              <a:rPr lang="en-US" i="1" dirty="0"/>
              <a:t>lifting</a:t>
            </a:r>
            <a:r>
              <a:rPr lang="en-US" dirty="0"/>
              <a:t> is a simple solution, but it does not work in general.</a:t>
            </a:r>
          </a:p>
          <a:p>
            <a:pPr>
              <a:spcBef>
                <a:spcPts val="0"/>
              </a:spcBef>
            </a:pPr>
            <a:r>
              <a:rPr lang="en-US" dirty="0"/>
              <a:t>Another approach: build a closure and pass it to the </a:t>
            </a:r>
            <a:r>
              <a:rPr lang="en-US" cap="small" dirty="0" err="1"/>
              <a:t>funarg</a:t>
            </a:r>
            <a:r>
              <a:rPr lang="en-US" dirty="0"/>
              <a:t> as a argument when the </a:t>
            </a:r>
            <a:r>
              <a:rPr lang="en-US" cap="small" dirty="0" err="1"/>
              <a:t>funarg</a:t>
            </a:r>
            <a:r>
              <a:rPr lang="en-US" dirty="0"/>
              <a:t> is invoked</a:t>
            </a:r>
          </a:p>
        </p:txBody>
      </p:sp>
    </p:spTree>
    <p:extLst>
      <p:ext uri="{BB962C8B-B14F-4D97-AF65-F5344CB8AC3E}">
        <p14:creationId xmlns:p14="http://schemas.microsoft.com/office/powerpoint/2010/main" val="1890138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7E145-1861-4760-B50F-0AD7D509C259}"/>
              </a:ext>
            </a:extLst>
          </p:cNvPr>
          <p:cNvSpPr>
            <a:spLocks noGrp="1"/>
          </p:cNvSpPr>
          <p:nvPr>
            <p:ph type="title"/>
          </p:nvPr>
        </p:nvSpPr>
        <p:spPr/>
        <p:txBody>
          <a:bodyPr/>
          <a:lstStyle/>
          <a:p>
            <a:r>
              <a:rPr lang="en-US" dirty="0"/>
              <a:t>6.11 Deep, Shallow, and Ad Hoc Binding</a:t>
            </a:r>
          </a:p>
        </p:txBody>
      </p:sp>
      <p:sp>
        <p:nvSpPr>
          <p:cNvPr id="3" name="Content Placeholder 2">
            <a:extLst>
              <a:ext uri="{FF2B5EF4-FFF2-40B4-BE49-F238E27FC236}">
                <a16:creationId xmlns:a16="http://schemas.microsoft.com/office/drawing/2014/main" id="{624B1DD2-2F1E-468D-BAB1-6DA87274BACB}"/>
              </a:ext>
            </a:extLst>
          </p:cNvPr>
          <p:cNvSpPr>
            <a:spLocks noGrp="1"/>
          </p:cNvSpPr>
          <p:nvPr>
            <p:ph idx="1"/>
          </p:nvPr>
        </p:nvSpPr>
        <p:spPr/>
        <p:txBody>
          <a:bodyPr/>
          <a:lstStyle/>
          <a:p>
            <a:r>
              <a:rPr lang="en-US" i="1" dirty="0"/>
              <a:t>Deep binding</a:t>
            </a:r>
            <a:r>
              <a:rPr lang="en-US" dirty="0"/>
              <a:t>, which uses the environment at the time the passed function was created</a:t>
            </a:r>
          </a:p>
          <a:p>
            <a:r>
              <a:rPr lang="en-US" i="1" dirty="0"/>
              <a:t>Shallow binding</a:t>
            </a:r>
            <a:r>
              <a:rPr lang="en-US" dirty="0"/>
              <a:t>, which uses the environment of the expression that </a:t>
            </a:r>
            <a:r>
              <a:rPr lang="en-US" i="1" dirty="0"/>
              <a:t>invokes</a:t>
            </a:r>
            <a:r>
              <a:rPr lang="en-US" dirty="0"/>
              <a:t> the passed function</a:t>
            </a:r>
          </a:p>
          <a:p>
            <a:r>
              <a:rPr lang="en-US" i="1" dirty="0"/>
              <a:t>Ad hoc binding</a:t>
            </a:r>
            <a:r>
              <a:rPr lang="en-US" dirty="0"/>
              <a:t>, which uses the environment of the invocation expression in which the procedure is </a:t>
            </a:r>
            <a:r>
              <a:rPr lang="en-US" i="1" dirty="0"/>
              <a:t>passed</a:t>
            </a:r>
            <a:r>
              <a:rPr lang="en-US" dirty="0"/>
              <a:t> as an argument</a:t>
            </a:r>
          </a:p>
        </p:txBody>
      </p:sp>
    </p:spTree>
    <p:extLst>
      <p:ext uri="{BB962C8B-B14F-4D97-AF65-F5344CB8AC3E}">
        <p14:creationId xmlns:p14="http://schemas.microsoft.com/office/powerpoint/2010/main" val="2071425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56869-06D2-B147-810B-EAABF23E9EFF}"/>
              </a:ext>
            </a:extLst>
          </p:cNvPr>
          <p:cNvSpPr>
            <a:spLocks noGrp="1"/>
          </p:cNvSpPr>
          <p:nvPr>
            <p:ph type="title"/>
          </p:nvPr>
        </p:nvSpPr>
        <p:spPr/>
        <p:txBody>
          <a:bodyPr/>
          <a:lstStyle/>
          <a:p>
            <a:r>
              <a:rPr lang="en-US" dirty="0"/>
              <a:t>Working Example</a:t>
            </a:r>
          </a:p>
        </p:txBody>
      </p:sp>
      <p:pic>
        <p:nvPicPr>
          <p:cNvPr id="1026" name="Picture 2" descr="The code lines are as follows. Line 1. Left parenthesis, l e t, left parenthesis, left parenthesis, y 3, right parenthesis, right parenthesis. Line 2. Left parenthesis, l e t, left parenthesis, left parenthesis, x 10, right parenthesis. Line 3. Semicolon, semicolon, to which declaration of y is the reference to y bound question mark. Line 4. Left parenthesis, f, left parenthesis, lambda, left parenthesis, x, right parenthesis, left parenthesis, asterisk y, left parenthesis, plus x x, right parenthesis, right parenthesis, right parenthesis, right parenthesis, right parenthesis. Line 5. Blank. Line 6. Left parenthesis, l e t, left parenthesis, left parenthesis, y 4, right parenthesis, right parenthesis. Line 7. Left parenthesis, l e t, left parenthesis, left parenthesis, y 5, right parenthesis. Line 8. Left parenthesis, x 6, right parenthesis. Line 9. Blank. Line 10. Left parenthesis, g, left parenthesis, lambda, left parenthesis, x y, right parenthesis, left parenthesis, asterisk y, left parenthesis, x y, right parenthesis, right parenthesis, right parenthesis, right parenthesis, right parenthesis. Line 11. Left parenthesis, l e t, left parenthesis, left parenthesis, y 2, right parenthesis, right parenthesis. Line 12. Blank. Line 13. Left parenthesis, g f x, right parenthesis, right parenthesis, right parenthesis, right parenthesis, right parenthesis, right parenthesis." title="A set of 13 code lines in a Scheme expr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5" y="1590041"/>
            <a:ext cx="10867204" cy="430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99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4AD36-0C90-734B-AE3C-6D89B7C2DAFD}"/>
              </a:ext>
            </a:extLst>
          </p:cNvPr>
          <p:cNvSpPr>
            <a:spLocks noGrp="1"/>
          </p:cNvSpPr>
          <p:nvPr>
            <p:ph type="title"/>
          </p:nvPr>
        </p:nvSpPr>
        <p:spPr/>
        <p:txBody>
          <a:bodyPr/>
          <a:lstStyle/>
          <a:p>
            <a:r>
              <a:rPr lang="en-US" dirty="0"/>
              <a:t>Deep Binding </a:t>
            </a:r>
            <a:r>
              <a:rPr lang="en-US" sz="2000" dirty="0"/>
              <a:t>(1 of 4)</a:t>
            </a:r>
          </a:p>
        </p:txBody>
      </p:sp>
      <p:pic>
        <p:nvPicPr>
          <p:cNvPr id="2050" name="Picture 2" descr="The code lines are as follows. Line 1. Left parenthesis, l e t, left parenthesis, left parenthesis, y 3, right parenthesis, right parenthesis. Line 2. Left parenthesis, l e t, left parenthesis, left parenthesis, x 10, right parenthesis. Line 3. Semicolon, 6 question mark 6 6. Line 4. Left parenthesis, f, left parenthesis, lambda, left parenthesis, x, right parenthesis, left parenthesis, asterisk y, left parenthesis, plus x x, right parenthesis, right parenthesis, right parenthesis, right parenthesis, right parenthesis. Line 5. Blank. Line 6. Left parenthesis, l e t, left parenthesis, left parenthesis, y 4, right parenthesis, right parenthesis. Line 7. Left parenthesis, l e t, left parenthesis, left parenthesis, y 5, right parenthesis. Line 8. Left parenthesis, x 6, right parenthesis. Line 9. Semicolon, f 6 6 f 6. Line 10. Left parenthesis, g, left parenthesis, lambda, left parenthesis, x y, right parenthesis, left parenthesis, asterisk y, left parenthesis, x y, right parenthesis, right parenthesis, right parenthesis, right parenthesis, right parenthesis. Line 11. Left parenthesis, l e t, left parenthesis, left parenthesis, y 2, right parenthesis, right parenthesis. Line 12. Semicolon, 6. Line 13. Left parenthesis, g f x, right parenthesis, right parenthesis, right parenthesis, right parenthesis, right parenthesis, right parenthesis." title="A set of 13 code lines in a Scheme expression with bi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593" y="1456054"/>
            <a:ext cx="7843402" cy="4750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64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4AD36-0C90-734B-AE3C-6D89B7C2DAFD}"/>
              </a:ext>
            </a:extLst>
          </p:cNvPr>
          <p:cNvSpPr>
            <a:spLocks noGrp="1"/>
          </p:cNvSpPr>
          <p:nvPr>
            <p:ph type="title"/>
          </p:nvPr>
        </p:nvSpPr>
        <p:spPr/>
        <p:txBody>
          <a:bodyPr/>
          <a:lstStyle/>
          <a:p>
            <a:r>
              <a:rPr lang="en-US" dirty="0"/>
              <a:t>Deep Binding </a:t>
            </a:r>
            <a:r>
              <a:rPr lang="en-US" sz="2000" dirty="0"/>
              <a:t>(2 of 4)</a:t>
            </a:r>
            <a:endParaRPr lang="en-US" dirty="0"/>
          </a:p>
        </p:txBody>
      </p:sp>
      <p:pic>
        <p:nvPicPr>
          <p:cNvPr id="1026" name="Picture 2" descr="The code lines are as follows. Line 1. Left parenthesis, l e t, left parenthesis, left parenthesis, y 3, right parenthesis, right parenthesis. Line 2. Left parenthesis, l e t, left parenthesis, left parenthesis, x 10, right parenthesis. Line 3. Semicolon, 6 3 6 6. Line 4. Left parenthesis, f, left parenthesis, lambda, left parenthesis, x, right parenthesis, left parenthesis, asterisk y, left parenthesis, plus x x, right parenthesis, right parenthesis, right parenthesis, right parenthesis, right parenthesis. Line 5. Blank. Line 6. Left parenthesis, l e t, left parenthesis, left parenthesis, y 4, right parenthesis, right parenthesis. Line 7. Left parenthesis, l e t, left parenthesis, left parenthesis, y 5, right parenthesis. Line 8. Left parenthesis, x 6, right parenthesis. Line 9. Semicolon, f 6 6 f 6. Line 10. Left parenthesis, g, left parenthesis, lambda, left parenthesis, x y, right parenthesis, left parenthesis, asterisk y, left parenthesis, x y, right parenthesis, right parenthesis, right parenthesis, right parenthesis, right parenthesis. Line 11. Left parenthesis, l e t, left parenthesis, left parenthesis, y 2, right parenthesis, right parenthesis. Line 12. Semicolon, 6. Line 13. Left parenthesis, g f x, right parenthesis, right parenthesis, right parenthesis, right parenthesis, right parenthesis, right parenthesis." title="A set of 13 code lines in a Scheme expression with deep bi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4163" y="1498831"/>
            <a:ext cx="7910502"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33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4AD36-0C90-734B-AE3C-6D89B7C2DAFD}"/>
              </a:ext>
            </a:extLst>
          </p:cNvPr>
          <p:cNvSpPr>
            <a:spLocks noGrp="1"/>
          </p:cNvSpPr>
          <p:nvPr>
            <p:ph type="title"/>
          </p:nvPr>
        </p:nvSpPr>
        <p:spPr/>
        <p:txBody>
          <a:bodyPr/>
          <a:lstStyle/>
          <a:p>
            <a:r>
              <a:rPr lang="en-US" dirty="0"/>
              <a:t>Deep Binding </a:t>
            </a:r>
            <a:r>
              <a:rPr lang="en-US" sz="2000" dirty="0"/>
              <a:t>(3 of 4)</a:t>
            </a:r>
            <a:endParaRPr lang="en-US" dirty="0"/>
          </a:p>
        </p:txBody>
      </p:sp>
      <p:pic>
        <p:nvPicPr>
          <p:cNvPr id="4098" name="Picture 2" descr="The code lines are as follows. Line 1. Left parenthesis, l e t, left parenthesis, left parenthesis, y 3, right parenthesis, right parenthesis. Line 2. Left parenthesis, l e t, left parenthesis, left parenthesis, x 10, right parenthesis. Line 3. Semicolon, 6 36. Line 4. Left parenthesis, f, left parenthesis, lambda, left parenthesis, x, right parenthesis, left parenthesis, asterisk y, left parenthesis, plus x x, right parenthesis, right parenthesis, right parenthesis, right parenthesis, right parenthesis. Line 5. Blank. Line 6. Left parenthesis, l e t, left parenthesis, left parenthesis, y 4, right parenthesis, right parenthesis. Line 7. Left parenthesis, l e t, left parenthesis, left parenthesis, y 5, right parenthesis. Line 8. Left parenthesis, x 6, right parenthesis. Line 9. Semicolon, f 6 6 36. Line 10. Left parenthesis, g, left parenthesis, lambda, left parenthesis, x y, right parenthesis, left parenthesis, asterisk y, left parenthesis, x y, right parenthesis, right parenthesis, right parenthesis, right parenthesis, right parenthesis. Line 11. Left parenthesis, l e t, left parenthesis, left parenthesis, y 2, right parenthesis, right parenthesis. Line 12. Semicolon, 6. Line 13. Left parenthesis, g f x, right parenthesis, right parenthesis, right parenthesis, right parenthesis, right parenthesis, right parenthesis." title="A set of 13 code lines in a Scheme expression with bi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6883" y="1478915"/>
            <a:ext cx="7685087" cy="465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198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1D9BD-894D-A442-9F11-56F1CC534188}"/>
              </a:ext>
            </a:extLst>
          </p:cNvPr>
          <p:cNvSpPr>
            <a:spLocks noGrp="1"/>
          </p:cNvSpPr>
          <p:nvPr>
            <p:ph type="title"/>
          </p:nvPr>
        </p:nvSpPr>
        <p:spPr/>
        <p:txBody>
          <a:bodyPr/>
          <a:lstStyle/>
          <a:p>
            <a:r>
              <a:rPr lang="en-US" dirty="0"/>
              <a:t>6.2.2  Static Vis-à-Vis Dynamic Bindings</a:t>
            </a:r>
          </a:p>
        </p:txBody>
      </p:sp>
      <p:pic>
        <p:nvPicPr>
          <p:cNvPr id="1026" name="Picture 2" descr="The data from the table are as follows. Static bindings are fixed before run-time. Example: i n t a semicolon. Dynamic bindings are changeable during run-time. Example: a equals 1 semicolon.&#10;" title="A table on static and dynamic bind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254" y="2885797"/>
            <a:ext cx="10187959" cy="8282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4A47650-2514-4BFA-8DE9-7C819CAB2564}"/>
              </a:ext>
            </a:extLst>
          </p:cNvPr>
          <p:cNvSpPr txBox="1"/>
          <p:nvPr/>
        </p:nvSpPr>
        <p:spPr>
          <a:xfrm>
            <a:off x="1154254" y="3829616"/>
            <a:ext cx="46519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Table 6.1 </a:t>
            </a:r>
            <a:r>
              <a:rPr lang="en-US" sz="1800" b="0" i="0" u="none" strike="noStrike" baseline="0" dirty="0">
                <a:latin typeface="Arial" panose="020B0604020202020204" pitchFamily="34" charset="0"/>
                <a:cs typeface="Arial" panose="020B0604020202020204" pitchFamily="34" charset="0"/>
              </a:rPr>
              <a:t>Static Vis-à-Vis Dynamic Bindings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665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4AD36-0C90-734B-AE3C-6D89B7C2DAFD}"/>
              </a:ext>
            </a:extLst>
          </p:cNvPr>
          <p:cNvSpPr>
            <a:spLocks noGrp="1"/>
          </p:cNvSpPr>
          <p:nvPr>
            <p:ph type="title"/>
          </p:nvPr>
        </p:nvSpPr>
        <p:spPr/>
        <p:txBody>
          <a:bodyPr/>
          <a:lstStyle/>
          <a:p>
            <a:r>
              <a:rPr lang="en-US" dirty="0"/>
              <a:t>Deep Binding </a:t>
            </a:r>
            <a:r>
              <a:rPr lang="en-US" sz="2000" dirty="0"/>
              <a:t>(4 of 4)</a:t>
            </a:r>
            <a:endParaRPr lang="en-US" dirty="0"/>
          </a:p>
        </p:txBody>
      </p:sp>
      <p:pic>
        <p:nvPicPr>
          <p:cNvPr id="5123" name="Picture 3" descr="A set of 13 code lines in a Scheme expression with binding.&#10;&#10;The code lines are as follows. Line 1. Left parenthesis, l e t, left parenthesis, left parenthesis, y 3, right parenthesis, right parenthesis. Line 2. Left parenthesis, l e t, left parenthesis, left parenthesis, x 10, right parenthesis. Line 3. Semicolon, 6 36. Line 4. Left parenthesis, f, left parenthesis, lambda, left parenthesis, x, right parenthesis, left parenthesis, asterisk y, left parenthesis, plus x x, right parenthesis, right parenthesis, right parenthesis, right parenthesis, right parenthesis. Line 5. Blank. Line 6. Left parenthesis, l e t, left parenthesis, left parenthesis, y 4, right parenthesis, right parenthesis. Line 7. Left parenthesis, l e t, left parenthesis, left parenthesis, y 5, right parenthesis. Line 8. Left parenthesis, x 6, right parenthesis. Line 9. Semicolon, f 6 216. Line 10. Left parenthesis, g, left parenthesis, lambda, left parenthesis, x y, right parenthesis, left parenthesis, asterisk y, left parenthesis, x y, right parenthesis, right parenthesis, right parenthesis, right parenthesis, right parenthesis. Line 11. Left parenthesis, l e t, left parenthesis, left parenthesis, y 2, right parenthesis, right parenthesis. Line 12. Semicolon, 6. Line 13. Left parenthesis, g f x, right parenthesis, right parenthesis, right parenthesis, right parenthesis, right parenthesis, right parenthe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463" y="1421765"/>
            <a:ext cx="7685087" cy="465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00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4AD36-0C90-734B-AE3C-6D89B7C2DAFD}"/>
              </a:ext>
            </a:extLst>
          </p:cNvPr>
          <p:cNvSpPr>
            <a:spLocks noGrp="1"/>
          </p:cNvSpPr>
          <p:nvPr>
            <p:ph type="title"/>
          </p:nvPr>
        </p:nvSpPr>
        <p:spPr/>
        <p:txBody>
          <a:bodyPr/>
          <a:lstStyle/>
          <a:p>
            <a:r>
              <a:rPr lang="en-US" dirty="0"/>
              <a:t>Shallow Binding </a:t>
            </a:r>
            <a:r>
              <a:rPr lang="en-US" sz="2000" dirty="0"/>
              <a:t>(1 of 3)</a:t>
            </a:r>
          </a:p>
        </p:txBody>
      </p:sp>
      <p:pic>
        <p:nvPicPr>
          <p:cNvPr id="6146" name="Picture 2" descr="The code lines are as follows. Line 1. Left parenthesis, l e t, left parenthesis, left parenthesis, y 3, right parenthesis, right parenthesis. Line 2. Left parenthesis, l e t, left parenthesis, left parenthesis, x 10, right parenthesis. Line 3. Semicolon, 6 4 12. Line 4. Left parenthesis, f, left parenthesis, lambda, left parenthesis, x, right parenthesis, left parenthesis, asterisk y, left parenthesis, plus x x, right parenthesis, right parenthesis, right parenthesis, right parenthesis, right parenthesis. Line 5. Blank. Line 6. Left parenthesis, l e t, left parenthesis, left parenthesis, y 4, right parenthesis, right parenthesis. Line 7. Left parenthesis, l e t, left parenthesis, left parenthesis, y 5, right parenthesis. Line 8. Left parenthesis, x 6, right parenthesis." title="A set of eight code lines in a Scheme expression with shallow bi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295" y="1391285"/>
            <a:ext cx="5779760" cy="2254885"/>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The code lines are as follows. Line 9. Semicolon, f 6 6. Line 10. Left parenthesis, g, left parenthesis, lambda, left parenthesis, x y, right parenthesis, left parenthesis, asterisk y, left parenthesis, x y, right parenthesis, right parenthesis, right parenthesis, right parenthesis, right parenthesis. Line 11. Left parenthesis, l e t, left parenthesis, left parenthesis, y 2, right parenthesis, right parenthesis. Line 12. Semicolon, 6. Line 13. Left parenthesis, g f x, right parenthesis, right parenthesis, right parenthesis, right parenthesis, right parenthesis, right parenthesis." title="Continuation of the code in a Scheme expression with shallow binding, consisting of five li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294" y="3895723"/>
            <a:ext cx="5779761" cy="1535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91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4AD36-0C90-734B-AE3C-6D89B7C2DAFD}"/>
              </a:ext>
            </a:extLst>
          </p:cNvPr>
          <p:cNvSpPr>
            <a:spLocks noGrp="1"/>
          </p:cNvSpPr>
          <p:nvPr>
            <p:ph type="title"/>
          </p:nvPr>
        </p:nvSpPr>
        <p:spPr/>
        <p:txBody>
          <a:bodyPr/>
          <a:lstStyle/>
          <a:p>
            <a:r>
              <a:rPr lang="en-US" dirty="0"/>
              <a:t>Shallow Binding </a:t>
            </a:r>
            <a:r>
              <a:rPr lang="en-US" sz="2000" dirty="0"/>
              <a:t>(2 of 3)</a:t>
            </a:r>
          </a:p>
        </p:txBody>
      </p:sp>
      <p:pic>
        <p:nvPicPr>
          <p:cNvPr id="7170" name="Picture 2" descr="The code lines are as follows. Line 1. Left parenthesis, l e t, left parenthesis, left parenthesis, y 3, right parenthesis, right parenthesis. Line 2. Left parenthesis, l e t, left parenthesis, left parenthesis, x 10, right parenthesis. Line 3. Semicolon, 6 48. Line 4. Left parenthesis, f, left parenthesis, lambda, left parenthesis, x, right parenthesis, left parenthesis, asterisk y, left parenthesis, plus x x, right parenthesis, right parenthesis, right parenthesis, right parenthesis, right parenthesis. Line 5. Blank. Line 6. Left parenthesis, l e t, left parenthesis, left parenthesis, y 4, right parenthesis, right parenthesis. Line 7. Left parenthesis, l e t, left parenthesis, left parenthesis, y 5, right parenthesis. Line 8. Left parenthesis, x 6, right parenthesis. Line 9. Semicolon, f 6 6 48. Line 10. Left parenthesis, g, left parenthesis, lambda, left parenthesis, x y, right parenthesis, left parenthesis, asterisk y, left parenthesis, x y, right parenthesis, right parenthesis, right parenthesis, right parenthesis, right parenthesis. Line 11. Left parenthesis, l e t, left parenthesis, left parenthesis, y 2, right parenthesis, right parenthesis. Line 12. Semicolon, 6. Line 13. Left parenthesis, g f x, right parenthesis, right parenthesis, right parenthesis, right parenthesis, right parenthesis, right parenthesis." title="A set of 13 code lines in a Scheme expression with shallow bi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812" y="1593215"/>
            <a:ext cx="7685087" cy="465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4AD36-0C90-734B-AE3C-6D89B7C2DAFD}"/>
              </a:ext>
            </a:extLst>
          </p:cNvPr>
          <p:cNvSpPr>
            <a:spLocks noGrp="1"/>
          </p:cNvSpPr>
          <p:nvPr>
            <p:ph type="title"/>
          </p:nvPr>
        </p:nvSpPr>
        <p:spPr/>
        <p:txBody>
          <a:bodyPr/>
          <a:lstStyle/>
          <a:p>
            <a:r>
              <a:rPr lang="en-US" dirty="0"/>
              <a:t>Shallow Binding </a:t>
            </a:r>
            <a:r>
              <a:rPr lang="en-US" sz="2000" dirty="0"/>
              <a:t>(3 of 3)</a:t>
            </a:r>
          </a:p>
        </p:txBody>
      </p:sp>
      <p:sp>
        <p:nvSpPr>
          <p:cNvPr id="5" name="TextBox 4">
            <a:extLst>
              <a:ext uri="{FF2B5EF4-FFF2-40B4-BE49-F238E27FC236}">
                <a16:creationId xmlns:a16="http://schemas.microsoft.com/office/drawing/2014/main" id="{AD42D142-15F7-1C47-9385-E8AA16512861}"/>
              </a:ext>
            </a:extLst>
          </p:cNvPr>
          <p:cNvSpPr txBox="1"/>
          <p:nvPr/>
        </p:nvSpPr>
        <p:spPr>
          <a:xfrm>
            <a:off x="4873558" y="1157954"/>
            <a:ext cx="8066804"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The environment in which the function is called is:</a:t>
            </a:r>
          </a:p>
        </p:txBody>
      </p:sp>
      <p:pic>
        <p:nvPicPr>
          <p:cNvPr id="8194" name="Picture 2" descr="The code lines are as follows. Line 1. Left parenthesis, l e t, left parenthesis, left parenthesis, y 3, right parenthesis, right parenthesis. Line 2. Left parenthesis, l e t, left parenthesis, left parenthesis, x 10, right parenthesis. Line 3. Semicolon, 6 48. Line 4. Left parenthesis, f, left parenthesis, lambda, left parenthesis, x, right parenthesis, left parenthesis, asterisk y, left parenthesis, plus x x, right parenthesis, right parenthesis, right parenthesis, right parenthesis, right parenthesis. Line 5. Blank. Line 6. Left parenthesis, l e t, left parenthesis, left parenthesis, y 4, right parenthesis, right parenthesis. Line 7. Left parenthesis, l e t, left parenthesis, left parenthesis, y 5, right parenthesis. Line 8. Left parenthesis, x 6, right parenthesis. Line 9. Semicolon, f 6 288. Line 10. Left parenthesis, g, left parenthesis, lambda, left parenthesis, x y, right parenthesis, left parenthesis, asterisk y, left parenthesis, x y, right parenthesis, right parenthesis, right parenthesis, right parenthesis, right parenthesis. Line 11. Left parenthesis, l e t, left parenthesis, left parenthesis, y 2, right parenthesis, right parenthesis. Line 12. Semicolon, 288. Line 13. Left parenthesis, g f x, right parenthesis, right parenthesis, right parenthesis, right parenthesis, right parenthesis, right parenthesis." title="A set of 13 code lines in a Scheme expression with shallow bi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156" y="1899284"/>
            <a:ext cx="5797934" cy="360004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The code lines are as follows. Line 1. Left parenthesis, left parenthesis, left parenthesis, y 4, right parenthesis, right parenthesis. Line 2. Left parenthesis, left parenthesis, x 10, right parenthesis. Line 3. Left parenthesis, f, left parenthesis, lambda, left parenthesis, x, right parenthesis, left parenthesis, asterisk, left parenthesis, y, left parenthesis, plus x x, right parenthesis, right parenthesis, right parenthesis, right parenthesis, right parenthesis, right parenthesis. Line 4. Left parenthesis, left parenthesis, y 3, right parenthesis, right parenthesis, right parenthesis." title="A set of four code lines in a Scheme expression with shallow bi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149" y="1948576"/>
            <a:ext cx="4383647" cy="923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7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4AD36-0C90-734B-AE3C-6D89B7C2DAFD}"/>
              </a:ext>
            </a:extLst>
          </p:cNvPr>
          <p:cNvSpPr>
            <a:spLocks noGrp="1"/>
          </p:cNvSpPr>
          <p:nvPr>
            <p:ph type="title"/>
          </p:nvPr>
        </p:nvSpPr>
        <p:spPr>
          <a:xfrm>
            <a:off x="0" y="111305"/>
            <a:ext cx="12192000" cy="1002089"/>
          </a:xfrm>
        </p:spPr>
        <p:txBody>
          <a:bodyPr/>
          <a:lstStyle/>
          <a:p>
            <a:r>
              <a:rPr lang="en-US" dirty="0"/>
              <a:t>Ad Hoc Binding </a:t>
            </a:r>
            <a:r>
              <a:rPr lang="en-US" sz="2000" dirty="0"/>
              <a:t>(1 of 3)</a:t>
            </a:r>
          </a:p>
        </p:txBody>
      </p:sp>
      <p:pic>
        <p:nvPicPr>
          <p:cNvPr id="9218" name="Picture 2" descr="The code lines are as follows. Line 1. Left parenthesis, l e t, left parenthesis, left parenthesis, y 3, right parenthesis, right parenthesis. Line 2. Left parenthesis, l e t, left parenthesis, left parenthesis, x 10, right parenthesis. Line 3. Semicolon, 6 2 12. Line 4. Left parenthesis, f, left parenthesis, lambda, left parenthesis, x, right parenthesis, left parenthesis, asterisk y, left parenthesis, plus x x, right parenthesis, right parenthesis, right parenthesis, right parenthesis, right parenthesis. Line 5. Blank. Line 6. Left parenthesis, l e t, left parenthesis, left parenthesis, y 4, right parenthesis, right parenthesis. Line 7. Left parenthesis, l e t, left parenthesis, left parenthesis, y 5, right parenthesis. Line 8. Left parenthesis, x 6, right parenthesis. Line 9. Semicolon, f 6 6. Line 10. Left parenthesis, g, left parenthesis, lambda, left parenthesis, x y, right parenthesis, left parenthesis, asterisk y, left parenthesis, x y, right parenthesis, right parenthesis, right parenthesis, right parenthesis, right parenthesis. Line 11. Left parenthesis, l e t, left parenthesis, left parenthesis, y 2, right parenthesis, right parenthesis. Line 12. Semicolon, 6. Line 13. Left parenthesis, g f x, right parenthesis, right parenthesis, right parenthesis, right parenthesis, right parenthesis, right parenthesis." title="A set of 13 code lines in a Scheme expression with ad hoc bi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107" y="1444943"/>
            <a:ext cx="7900973" cy="4532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43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4AD36-0C90-734B-AE3C-6D89B7C2DAFD}"/>
              </a:ext>
            </a:extLst>
          </p:cNvPr>
          <p:cNvSpPr>
            <a:spLocks noGrp="1"/>
          </p:cNvSpPr>
          <p:nvPr>
            <p:ph type="title"/>
          </p:nvPr>
        </p:nvSpPr>
        <p:spPr>
          <a:xfrm>
            <a:off x="0" y="111305"/>
            <a:ext cx="12192000" cy="1002089"/>
          </a:xfrm>
        </p:spPr>
        <p:txBody>
          <a:bodyPr/>
          <a:lstStyle/>
          <a:p>
            <a:r>
              <a:rPr lang="en-US" dirty="0"/>
              <a:t>Ad Hoc Binding </a:t>
            </a:r>
            <a:r>
              <a:rPr lang="en-US" sz="2000" dirty="0"/>
              <a:t>(2 of 3)</a:t>
            </a:r>
          </a:p>
        </p:txBody>
      </p:sp>
      <p:pic>
        <p:nvPicPr>
          <p:cNvPr id="10242" name="Picture 2" descr="The code lines are as follows. Line 1. Left parenthesis, l e t, left parenthesis, left parenthesis, y 3, right parenthesis, right parenthesis. Line 2. Left parenthesis, l e t, left parenthesis, left parenthesis, x 10, right parenthesis. Line 3. Semicolon, 6 24. Line 4. Left parenthesis, f, left parenthesis, lambda, left parenthesis, x, right parenthesis, left parenthesis, asterisk y, left parenthesis, plus x x, right parenthesis, right parenthesis, right parenthesis, right parenthesis, right parenthesis. Line 5. Blank. Line 6. Left parenthesis, l e t, left parenthesis, left parenthesis, y 4, right parenthesis, right parenthesis. Line 7. Left parenthesis, l e t, left parenthesis, left parenthesis, y 5, right parenthesis. Line 8. Left parenthesis, x 6, right parenthesis. Line 9. Semicolon, f 6 6 24. Line 10. Left parenthesis, g, left parenthesis, lambda, left parenthesis, x y, right parenthesis, left parenthesis, asterisk y, left parenthesis, x y, right parenthesis, right parenthesis, right parenthesis, right parenthesis, right parenthesis. Line 11. Left parenthesis, l e t, left parenthesis, left parenthesis, y 2, right parenthesis, right parenthesis. Line 12. Semicolon, 6. Line 13. Left parenthesis, g f x, right parenthesis, right parenthesis, right parenthesis, right parenthesis, right parenthesis, right parenthesis." title="A set of 13 code lines in a Scheme expression with ad hoc bi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423" y="1353184"/>
            <a:ext cx="8126481" cy="4921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39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4AD36-0C90-734B-AE3C-6D89B7C2DAFD}"/>
              </a:ext>
            </a:extLst>
          </p:cNvPr>
          <p:cNvSpPr>
            <a:spLocks noGrp="1"/>
          </p:cNvSpPr>
          <p:nvPr>
            <p:ph type="title"/>
          </p:nvPr>
        </p:nvSpPr>
        <p:spPr>
          <a:xfrm>
            <a:off x="0" y="111305"/>
            <a:ext cx="12192000" cy="1002089"/>
          </a:xfrm>
        </p:spPr>
        <p:txBody>
          <a:bodyPr/>
          <a:lstStyle/>
          <a:p>
            <a:r>
              <a:rPr lang="en-US" dirty="0"/>
              <a:t>Ad Hoc Binding </a:t>
            </a:r>
            <a:r>
              <a:rPr lang="en-US" sz="2000" dirty="0"/>
              <a:t>(3 of 3)</a:t>
            </a:r>
          </a:p>
        </p:txBody>
      </p:sp>
      <p:sp>
        <p:nvSpPr>
          <p:cNvPr id="5" name="TextBox 4">
            <a:extLst>
              <a:ext uri="{FF2B5EF4-FFF2-40B4-BE49-F238E27FC236}">
                <a16:creationId xmlns:a16="http://schemas.microsoft.com/office/drawing/2014/main" id="{89CE3E3D-28E2-8747-99AC-5AD7B6BAE8DA}"/>
              </a:ext>
            </a:extLst>
          </p:cNvPr>
          <p:cNvSpPr txBox="1"/>
          <p:nvPr/>
        </p:nvSpPr>
        <p:spPr>
          <a:xfrm>
            <a:off x="4951380" y="1155538"/>
            <a:ext cx="8134039"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The environment in which the function is called is:</a:t>
            </a:r>
          </a:p>
        </p:txBody>
      </p:sp>
      <p:pic>
        <p:nvPicPr>
          <p:cNvPr id="11266" name="Picture 2" descr="The code lines are as follows. Line 1. Left parenthesis, l e t, left parenthesis, left parenthesis, y 3, right parenthesis, right parenthesis. Line 2. Left parenthesis, l e t, left parenthesis, left parenthesis, x 10, right parenthesis. Line 3. Semicolon, 6 24. Line 4. Left parenthesis, f, left parenthesis, lambda, left parenthesis, x, right parenthesis, left parenthesis, asterisk y, left parenthesis, plus x x, right parenthesis, right parenthesis, right parenthesis, right parenthesis, right parenthesis. Line 5. Blank. Line 6. Left parenthesis, l e t, left parenthesis, left parenthesis, y 4, right parenthesis, right parenthesis. Line 7. Left parenthesis, l e t, left parenthesis, left parenthesis, y 5, right parenthesis. Line 8. Left parenthesis, x 6, right parenthesis. Line 9. Semicolon, f 6 144. Line 10. Left parenthesis, g, left parenthesis, lambda, left parenthesis, x y, right parenthesis, left parenthesis, asterisk y, left parenthesis, x y, right parenthesis, right parenthesis, right parenthesis, right parenthesis, right parenthesis. Line 11. Left parenthesis, l e t, left parenthesis, left parenthesis, y 2, right parenthesis, right parenthesis. Line 12. Semicolon, 144. Line 13. Left parenthesis, g f x, right parenthesis, right parenthesis, right parenthesis, right parenthesis, right parenthesis, right parenthesis." title="A set of 13 code lines in a Scheme expression with ad hoc bi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986" y="2022475"/>
            <a:ext cx="5446077" cy="330880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The code lines are as follows. Line 1. Left parenthesis, left parenthesis, left parenthesis, y 2, right parenthesis, right parenthesis. Line 2. Left parenthesis, left parenthesis, y 5, right parenthesis. Line 3. Left parenthesis, x 6, right parenthesis. Line 4. Left parenthesis, g, left parenthesis, lambda, left parenthesis, x y, right parenthesis, left parenthesis, asterisk y, left parenthesis, x y, right parenthesis, right parenthesis, right parenthesis, right parenthesis, right parenthesis. Line 5. Left parenthesis, left parenthesis, y 4, right parenthesis, right parenthesis. Line 6. Left parenthesis, left parenthesis, x 10, right parenthesis. Line 7. Left parenthesis, f, left parenthesis, lambda, left parenthesis, x, right parenthesis, left parenthesis, asterisk, left parenthesis, y, left parenthesis, plus x x, right parenthesis, right parenthesis, right parenthesis, right parenthesis, right parenthesis, right parenthesis. Line 8. Left parenthesis, left parenthesis, y 3, right parenthesis, right parenthesis, right parenthesis." title="A set of eight code lines for evaluating using ad hoc bi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0668" y="2022475"/>
            <a:ext cx="4859833" cy="209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621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1D9BD-894D-A442-9F11-56F1CC534188}"/>
              </a:ext>
            </a:extLst>
          </p:cNvPr>
          <p:cNvSpPr>
            <a:spLocks noGrp="1"/>
          </p:cNvSpPr>
          <p:nvPr>
            <p:ph type="title"/>
          </p:nvPr>
        </p:nvSpPr>
        <p:spPr/>
        <p:txBody>
          <a:bodyPr/>
          <a:lstStyle/>
          <a:p>
            <a:r>
              <a:rPr lang="en-US" dirty="0"/>
              <a:t>Table 6.7 Scoping Vis-à-Vis Environment Binding</a:t>
            </a:r>
          </a:p>
        </p:txBody>
      </p:sp>
      <p:pic>
        <p:nvPicPr>
          <p:cNvPr id="12290" name="Picture 2" descr="Scope and environment binding help in the determination of which variable declaration is bound to a variable reference and which environment is or is to be bound to the closure of a passed or return function.&#10;" title="An illustration of scope and environment binding for determining the binding of variable and environ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108" y="1765797"/>
            <a:ext cx="10263452" cy="393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92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7323D-BF82-4C5E-B1E1-0F018A8515A2}"/>
              </a:ext>
            </a:extLst>
          </p:cNvPr>
          <p:cNvSpPr>
            <a:spLocks noGrp="1"/>
          </p:cNvSpPr>
          <p:nvPr>
            <p:ph type="title"/>
          </p:nvPr>
        </p:nvSpPr>
        <p:spPr/>
        <p:txBody>
          <a:bodyPr/>
          <a:lstStyle/>
          <a:p>
            <a:r>
              <a:rPr lang="en-US" b="1" dirty="0"/>
              <a:t>6.12 Thematic Takeaways</a:t>
            </a:r>
            <a:endParaRPr lang="en-US" dirty="0"/>
          </a:p>
        </p:txBody>
      </p:sp>
      <p:sp>
        <p:nvSpPr>
          <p:cNvPr id="3" name="Content Placeholder 2">
            <a:extLst>
              <a:ext uri="{FF2B5EF4-FFF2-40B4-BE49-F238E27FC236}">
                <a16:creationId xmlns:a16="http://schemas.microsoft.com/office/drawing/2014/main" id="{7C60A631-22BB-40F2-90CE-CD33C05AF867}"/>
              </a:ext>
            </a:extLst>
          </p:cNvPr>
          <p:cNvSpPr>
            <a:spLocks noGrp="1"/>
          </p:cNvSpPr>
          <p:nvPr>
            <p:ph idx="1"/>
          </p:nvPr>
        </p:nvSpPr>
        <p:spPr/>
        <p:txBody>
          <a:bodyPr/>
          <a:lstStyle/>
          <a:p>
            <a:pPr>
              <a:spcBef>
                <a:spcPts val="600"/>
              </a:spcBef>
            </a:pPr>
            <a:r>
              <a:rPr lang="en-US" sz="1800" dirty="0"/>
              <a:t>Programming language concepts often have options, as with scoping (static or dynamic) and nonlocal reference binding (deep, shallow, or ad hoc).</a:t>
            </a:r>
          </a:p>
          <a:p>
            <a:pPr>
              <a:spcBef>
                <a:spcPts val="600"/>
              </a:spcBef>
            </a:pPr>
            <a:r>
              <a:rPr lang="en-US" sz="1800" dirty="0"/>
              <a:t>A </a:t>
            </a:r>
            <a:r>
              <a:rPr lang="en-US" sz="1800" i="1" dirty="0"/>
              <a:t>closure</a:t>
            </a:r>
            <a:r>
              <a:rPr lang="en-US" sz="1800" dirty="0"/>
              <a:t>—a function that </a:t>
            </a:r>
            <a:r>
              <a:rPr lang="en-US" sz="1800" i="1" dirty="0"/>
              <a:t>remembers</a:t>
            </a:r>
            <a:r>
              <a:rPr lang="en-US" sz="1800" dirty="0"/>
              <a:t> the lexical environment in which was created—is an essential element in the study of language concepts.</a:t>
            </a:r>
          </a:p>
          <a:p>
            <a:pPr>
              <a:spcBef>
                <a:spcPts val="600"/>
              </a:spcBef>
            </a:pPr>
            <a:r>
              <a:rPr lang="en-US" sz="1800" dirty="0"/>
              <a:t>The concept of </a:t>
            </a:r>
            <a:r>
              <a:rPr lang="en-US" sz="1800" i="1" dirty="0"/>
              <a:t>binding</a:t>
            </a:r>
            <a:r>
              <a:rPr lang="en-US" sz="1800" dirty="0"/>
              <a:t> is a universal and fundamental concept in programming languages. Languages have many different types of bindings; for example, scope refers to the binding of a reference to a declaration.</a:t>
            </a:r>
          </a:p>
          <a:p>
            <a:pPr>
              <a:spcBef>
                <a:spcPts val="600"/>
              </a:spcBef>
            </a:pPr>
            <a:r>
              <a:rPr lang="en-US" sz="1800" dirty="0"/>
              <a:t>Determining the scope in a programming language that uses manifest typing is challenging because manifest typing blurs the distinction between a variable declaration and a variable reference.</a:t>
            </a:r>
          </a:p>
          <a:p>
            <a:pPr>
              <a:spcBef>
                <a:spcPts val="600"/>
              </a:spcBef>
            </a:pPr>
            <a:r>
              <a:rPr lang="en-US" sz="1800" dirty="0"/>
              <a:t>Lexically scoped identifiers are useful for writing and understanding programs, but are superfluous and unnecessary for evaluating expressions and executing programs.</a:t>
            </a:r>
          </a:p>
          <a:p>
            <a:pPr>
              <a:spcBef>
                <a:spcPts val="600"/>
              </a:spcBef>
            </a:pPr>
            <a:r>
              <a:rPr lang="en-US" sz="1800" dirty="0"/>
              <a:t>The resolution of nonlocal references to the declarations to which they are bound is challenging in programming languages with support for first-class functions. These languages must address the </a:t>
            </a:r>
            <a:r>
              <a:rPr lang="en-US" sz="1800" cap="small" dirty="0" err="1"/>
              <a:t>funarg</a:t>
            </a:r>
            <a:r>
              <a:rPr lang="en-US" sz="1800" dirty="0"/>
              <a:t> problem.</a:t>
            </a:r>
          </a:p>
        </p:txBody>
      </p:sp>
    </p:spTree>
    <p:extLst>
      <p:ext uri="{BB962C8B-B14F-4D97-AF65-F5344CB8AC3E}">
        <p14:creationId xmlns:p14="http://schemas.microsoft.com/office/powerpoint/2010/main" val="164657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77E7F-42F5-0B48-899A-80A8C784ED0D}"/>
              </a:ext>
            </a:extLst>
          </p:cNvPr>
          <p:cNvSpPr>
            <a:spLocks noGrp="1"/>
          </p:cNvSpPr>
          <p:nvPr>
            <p:ph type="title"/>
          </p:nvPr>
        </p:nvSpPr>
        <p:spPr/>
        <p:txBody>
          <a:bodyPr/>
          <a:lstStyle/>
          <a:p>
            <a:r>
              <a:rPr lang="en-US" dirty="0"/>
              <a:t>6.3 Introduction </a:t>
            </a:r>
            <a:r>
              <a:rPr lang="en-US" sz="2000" dirty="0"/>
              <a:t>(1 of 2)</a:t>
            </a:r>
          </a:p>
        </p:txBody>
      </p:sp>
      <p:sp>
        <p:nvSpPr>
          <p:cNvPr id="3" name="Content Placeholder 2">
            <a:extLst>
              <a:ext uri="{FF2B5EF4-FFF2-40B4-BE49-F238E27FC236}">
                <a16:creationId xmlns:a16="http://schemas.microsoft.com/office/drawing/2014/main" id="{E446CACF-4221-E840-9902-5D2FD1F5DAF2}"/>
              </a:ext>
            </a:extLst>
          </p:cNvPr>
          <p:cNvSpPr>
            <a:spLocks noGrp="1"/>
          </p:cNvSpPr>
          <p:nvPr>
            <p:ph idx="1"/>
          </p:nvPr>
        </p:nvSpPr>
        <p:spPr>
          <a:xfrm>
            <a:off x="925830" y="1490870"/>
            <a:ext cx="10287000" cy="1002089"/>
          </a:xfrm>
        </p:spPr>
        <p:txBody>
          <a:bodyPr/>
          <a:lstStyle/>
          <a:p>
            <a:pPr>
              <a:spcBef>
                <a:spcPts val="600"/>
              </a:spcBef>
            </a:pPr>
            <a:r>
              <a:rPr lang="en-US" dirty="0"/>
              <a:t>Variables appear as either </a:t>
            </a:r>
            <a:r>
              <a:rPr lang="en-US" i="1" dirty="0"/>
              <a:t>references</a:t>
            </a:r>
            <a:r>
              <a:rPr lang="en-US" dirty="0"/>
              <a:t> or </a:t>
            </a:r>
            <a:r>
              <a:rPr lang="en-US" i="1" dirty="0"/>
              <a:t>declarations.</a:t>
            </a:r>
            <a:endParaRPr lang="en-US" dirty="0"/>
          </a:p>
          <a:p>
            <a:pPr>
              <a:spcBef>
                <a:spcPts val="600"/>
              </a:spcBef>
            </a:pPr>
            <a:r>
              <a:rPr lang="en-US" dirty="0"/>
              <a:t>The value named by a variable is called its </a:t>
            </a:r>
            <a:r>
              <a:rPr lang="en-US" i="1" dirty="0"/>
              <a:t>denotation</a:t>
            </a:r>
            <a:r>
              <a:rPr lang="en-US" dirty="0"/>
              <a:t>.</a:t>
            </a:r>
          </a:p>
          <a:p>
            <a:pPr>
              <a:spcBef>
                <a:spcPts val="600"/>
              </a:spcBef>
            </a:pPr>
            <a:endParaRPr lang="en-US" dirty="0"/>
          </a:p>
        </p:txBody>
      </p:sp>
      <p:pic>
        <p:nvPicPr>
          <p:cNvPr id="1027" name="Picture 3" descr="The code lines are as follows. Line 1. Greater than, left parenthesis, left parenthesis, lambda, left parenthesis, x, right parenthesis. Line 2. Greater than, left parenthesis, plus 7. Line 3. Greater than, left parenthesis, left parenthesis, lambda, left parenthesis, a b, right parenthesis. Line 4. Greater than, left parenthesis, plus, a b x, right parenthesis, right parenthesis, 1 2, right parenthesis, right parenthesis, right parenthesis, 5, right parenthesis. Line 5. 15." title="A set of five code lines in a Scheme expr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168" y="2527300"/>
            <a:ext cx="4838876" cy="132461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3C5D9B37-25D8-F54F-A800-871310714111}"/>
              </a:ext>
            </a:extLst>
          </p:cNvPr>
          <p:cNvSpPr txBox="1">
            <a:spLocks/>
          </p:cNvSpPr>
          <p:nvPr/>
        </p:nvSpPr>
        <p:spPr>
          <a:xfrm>
            <a:off x="925830" y="4297113"/>
            <a:ext cx="10287000" cy="217539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a:spcBef>
                <a:spcPts val="600"/>
              </a:spcBef>
            </a:pPr>
            <a:r>
              <a:rPr lang="en-US" dirty="0"/>
              <a:t>The denotations of </a:t>
            </a:r>
            <a:r>
              <a:rPr lang="en-US" dirty="0">
                <a:latin typeface="Courier New" panose="02070309020205020404" pitchFamily="49" charset="0"/>
                <a:cs typeface="Courier New" panose="02070309020205020404" pitchFamily="49" charset="0"/>
              </a:rPr>
              <a:t>x</a:t>
            </a:r>
            <a:r>
              <a:rPr lang="en-US" dirty="0"/>
              <a:t>, </a:t>
            </a:r>
            <a:r>
              <a:rPr lang="en-US" dirty="0">
                <a:latin typeface="Courier New" panose="02070309020205020404" pitchFamily="49" charset="0"/>
                <a:cs typeface="Courier New" panose="02070309020205020404" pitchFamily="49" charset="0"/>
              </a:rPr>
              <a:t>a</a:t>
            </a:r>
            <a:r>
              <a:rPr lang="en-US" dirty="0"/>
              <a:t>, and </a:t>
            </a:r>
            <a:r>
              <a:rPr lang="en-US" dirty="0">
                <a:latin typeface="Courier New" panose="02070309020205020404" pitchFamily="49" charset="0"/>
                <a:cs typeface="Courier New" panose="02070309020205020404" pitchFamily="49" charset="0"/>
              </a:rPr>
              <a:t>b</a:t>
            </a:r>
            <a:r>
              <a:rPr lang="en-US" dirty="0"/>
              <a:t> are 5, 1, and 2, respectively.</a:t>
            </a:r>
          </a:p>
          <a:p>
            <a:pPr>
              <a:spcBef>
                <a:spcPts val="600"/>
              </a:spcBef>
            </a:pPr>
            <a:r>
              <a:rPr lang="en-US" dirty="0"/>
              <a:t>The </a:t>
            </a:r>
            <a:r>
              <a:rPr lang="en-US" dirty="0">
                <a:latin typeface="Courier New" panose="02070309020205020404" pitchFamily="49" charset="0"/>
                <a:cs typeface="Courier New" panose="02070309020205020404" pitchFamily="49" charset="0"/>
              </a:rPr>
              <a:t>x</a:t>
            </a:r>
            <a:r>
              <a:rPr lang="en-US" dirty="0"/>
              <a:t> on line 1 and the </a:t>
            </a:r>
            <a:r>
              <a:rPr lang="en-US" dirty="0">
                <a:latin typeface="Courier New" panose="02070309020205020404" pitchFamily="49" charset="0"/>
                <a:cs typeface="Courier New" panose="02070309020205020404" pitchFamily="49" charset="0"/>
              </a:rPr>
              <a:t>a</a:t>
            </a:r>
            <a:r>
              <a:rPr lang="en-US" dirty="0"/>
              <a:t> and </a:t>
            </a:r>
            <a:r>
              <a:rPr lang="en-US" dirty="0">
                <a:latin typeface="Courier New" panose="02070309020205020404" pitchFamily="49" charset="0"/>
                <a:cs typeface="Courier New" panose="02070309020205020404" pitchFamily="49" charset="0"/>
              </a:rPr>
              <a:t>b</a:t>
            </a:r>
            <a:r>
              <a:rPr lang="en-US" dirty="0"/>
              <a:t> on line 3 are declarations, while the </a:t>
            </a:r>
            <a:r>
              <a:rPr lang="en-US" dirty="0">
                <a:latin typeface="Courier New" panose="02070309020205020404" pitchFamily="49" charset="0"/>
                <a:cs typeface="Courier New" panose="02070309020205020404" pitchFamily="49" charset="0"/>
              </a:rPr>
              <a:t>a</a:t>
            </a:r>
            <a:r>
              <a:rPr lang="en-US" dirty="0"/>
              <a:t>, </a:t>
            </a:r>
            <a:r>
              <a:rPr lang="en-US" dirty="0">
                <a:latin typeface="Courier New" panose="02070309020205020404" pitchFamily="49" charset="0"/>
                <a:cs typeface="Courier New" panose="02070309020205020404" pitchFamily="49" charset="0"/>
              </a:rPr>
              <a:t>b</a:t>
            </a:r>
            <a:r>
              <a:rPr lang="en-US" dirty="0"/>
              <a:t>, and </a:t>
            </a:r>
            <a:r>
              <a:rPr lang="en-US" dirty="0">
                <a:latin typeface="Courier New" panose="02070309020205020404" pitchFamily="49" charset="0"/>
                <a:cs typeface="Courier New" panose="02070309020205020404" pitchFamily="49" charset="0"/>
              </a:rPr>
              <a:t>x</a:t>
            </a:r>
            <a:r>
              <a:rPr lang="en-US" dirty="0"/>
              <a:t> on line 4 are references.</a:t>
            </a:r>
          </a:p>
          <a:p>
            <a:pPr>
              <a:spcBef>
                <a:spcPts val="600"/>
              </a:spcBef>
            </a:pPr>
            <a:r>
              <a:rPr lang="en-US" dirty="0"/>
              <a:t>A reference to a variable (e.g., the </a:t>
            </a:r>
            <a:r>
              <a:rPr lang="en-US" dirty="0">
                <a:latin typeface="Courier New" panose="02070309020205020404" pitchFamily="49" charset="0"/>
                <a:cs typeface="Courier New" panose="02070309020205020404" pitchFamily="49" charset="0"/>
              </a:rPr>
              <a:t>a</a:t>
            </a:r>
            <a:r>
              <a:rPr lang="en-US" dirty="0"/>
              <a:t> on line 4) is bound to a declaration of a variable (e.g., the </a:t>
            </a:r>
            <a:r>
              <a:rPr lang="en-US" dirty="0">
                <a:latin typeface="Courier New" panose="02070309020205020404" pitchFamily="49" charset="0"/>
                <a:cs typeface="Courier New" panose="02070309020205020404" pitchFamily="49" charset="0"/>
              </a:rPr>
              <a:t>a</a:t>
            </a:r>
            <a:r>
              <a:rPr lang="en-US" dirty="0"/>
              <a:t> on line 3).</a:t>
            </a:r>
          </a:p>
          <a:p>
            <a:pPr marL="0" indent="0">
              <a:spcBef>
                <a:spcPts val="600"/>
              </a:spcBef>
              <a:buNone/>
            </a:pPr>
            <a:endParaRPr lang="en-US" dirty="0"/>
          </a:p>
        </p:txBody>
      </p:sp>
    </p:spTree>
    <p:extLst>
      <p:ext uri="{BB962C8B-B14F-4D97-AF65-F5344CB8AC3E}">
        <p14:creationId xmlns:p14="http://schemas.microsoft.com/office/powerpoint/2010/main" val="383079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77E7F-42F5-0B48-899A-80A8C784ED0D}"/>
              </a:ext>
            </a:extLst>
          </p:cNvPr>
          <p:cNvSpPr>
            <a:spLocks noGrp="1"/>
          </p:cNvSpPr>
          <p:nvPr>
            <p:ph type="title"/>
          </p:nvPr>
        </p:nvSpPr>
        <p:spPr/>
        <p:txBody>
          <a:bodyPr/>
          <a:lstStyle/>
          <a:p>
            <a:r>
              <a:rPr lang="en-US" dirty="0"/>
              <a:t>6.3 Introduction </a:t>
            </a:r>
            <a:r>
              <a:rPr lang="en-US" sz="2000" dirty="0"/>
              <a:t>(2 of 2)</a:t>
            </a:r>
          </a:p>
        </p:txBody>
      </p:sp>
      <p:sp>
        <p:nvSpPr>
          <p:cNvPr id="3" name="Content Placeholder 2">
            <a:extLst>
              <a:ext uri="{FF2B5EF4-FFF2-40B4-BE49-F238E27FC236}">
                <a16:creationId xmlns:a16="http://schemas.microsoft.com/office/drawing/2014/main" id="{E446CACF-4221-E840-9902-5D2FD1F5DAF2}"/>
              </a:ext>
            </a:extLst>
          </p:cNvPr>
          <p:cNvSpPr>
            <a:spLocks noGrp="1"/>
          </p:cNvSpPr>
          <p:nvPr>
            <p:ph idx="1"/>
          </p:nvPr>
        </p:nvSpPr>
        <p:spPr>
          <a:xfrm>
            <a:off x="828554" y="1276861"/>
            <a:ext cx="10287000" cy="5367130"/>
          </a:xfrm>
        </p:spPr>
        <p:txBody>
          <a:bodyPr/>
          <a:lstStyle/>
          <a:p>
            <a:pPr>
              <a:spcBef>
                <a:spcPts val="600"/>
              </a:spcBef>
            </a:pPr>
            <a:r>
              <a:rPr lang="en-US" dirty="0"/>
              <a:t>Declarations have </a:t>
            </a:r>
            <a:r>
              <a:rPr lang="en-US" i="1" dirty="0"/>
              <a:t>limited</a:t>
            </a:r>
            <a:r>
              <a:rPr lang="en-US" dirty="0"/>
              <a:t> scope.</a:t>
            </a:r>
          </a:p>
          <a:p>
            <a:pPr>
              <a:spcBef>
                <a:spcPts val="600"/>
              </a:spcBef>
            </a:pPr>
            <a:r>
              <a:rPr lang="en-US" dirty="0"/>
              <a:t>The </a:t>
            </a:r>
            <a:r>
              <a:rPr lang="en-US" i="1" dirty="0"/>
              <a:t>scope</a:t>
            </a:r>
            <a:r>
              <a:rPr lang="en-US" dirty="0"/>
              <a:t> of a variable declaration in a program is the region of that program (i.e., a range of lines of code) within which references to that variable refer to the declaration (Friedman, Wand, and Haynes 2001). </a:t>
            </a:r>
          </a:p>
          <a:p>
            <a:pPr>
              <a:spcBef>
                <a:spcPts val="600"/>
              </a:spcBef>
            </a:pPr>
            <a:r>
              <a:rPr lang="en-US" dirty="0"/>
              <a:t>The scope of the declaration of </a:t>
            </a:r>
            <a:r>
              <a:rPr lang="en-US" dirty="0">
                <a:latin typeface="Courier New" panose="02070309020205020404" pitchFamily="49" charset="0"/>
                <a:cs typeface="Courier New" panose="02070309020205020404" pitchFamily="49" charset="0"/>
              </a:rPr>
              <a:t>a</a:t>
            </a:r>
            <a:r>
              <a:rPr lang="en-US" dirty="0"/>
              <a:t> in the preceding example is line 4—the same as for </a:t>
            </a:r>
            <a:r>
              <a:rPr lang="en-US" dirty="0">
                <a:latin typeface="Courier New" panose="02070309020205020404" pitchFamily="49" charset="0"/>
                <a:cs typeface="Courier New" panose="02070309020205020404" pitchFamily="49" charset="0"/>
              </a:rPr>
              <a:t>b</a:t>
            </a:r>
            <a:r>
              <a:rPr lang="en-US" dirty="0"/>
              <a:t>. The scope of the declaration of x is lines 2–4.</a:t>
            </a:r>
          </a:p>
          <a:p>
            <a:r>
              <a:rPr lang="en-US" dirty="0"/>
              <a:t>The </a:t>
            </a:r>
            <a:r>
              <a:rPr lang="en-US" i="1" dirty="0"/>
              <a:t>scope rules</a:t>
            </a:r>
            <a:r>
              <a:rPr lang="en-US" dirty="0"/>
              <a:t> of a programming language indicate to which declaration a reference is bound.</a:t>
            </a:r>
          </a:p>
          <a:p>
            <a:r>
              <a:rPr lang="en-US" dirty="0"/>
              <a:t>Languages where that binding can be determined by examining the text of the program </a:t>
            </a:r>
            <a:r>
              <a:rPr lang="en-US" i="1" dirty="0"/>
              <a:t>before run-time</a:t>
            </a:r>
            <a:r>
              <a:rPr lang="en-US" dirty="0"/>
              <a:t> use </a:t>
            </a:r>
            <a:r>
              <a:rPr lang="en-US" i="1" dirty="0"/>
              <a:t>static scoping</a:t>
            </a:r>
            <a:r>
              <a:rPr lang="en-US" dirty="0"/>
              <a:t>.</a:t>
            </a:r>
          </a:p>
          <a:p>
            <a:r>
              <a:rPr lang="en-US" dirty="0"/>
              <a:t>Languages where the determination of that binding requires information available </a:t>
            </a:r>
            <a:r>
              <a:rPr lang="en-US" i="1" dirty="0"/>
              <a:t>at runtime</a:t>
            </a:r>
            <a:r>
              <a:rPr lang="en-US" dirty="0"/>
              <a:t> use </a:t>
            </a:r>
            <a:r>
              <a:rPr lang="en-US" i="1" dirty="0"/>
              <a:t>dynamic scoping</a:t>
            </a:r>
            <a:r>
              <a:rPr lang="en-US" dirty="0"/>
              <a:t>.</a:t>
            </a:r>
          </a:p>
          <a:p>
            <a:pPr marL="0" indent="0">
              <a:spcBef>
                <a:spcPts val="600"/>
              </a:spcBef>
              <a:buNone/>
            </a:pPr>
            <a:endParaRPr lang="en-US" dirty="0"/>
          </a:p>
        </p:txBody>
      </p:sp>
    </p:spTree>
    <p:extLst>
      <p:ext uri="{BB962C8B-B14F-4D97-AF65-F5344CB8AC3E}">
        <p14:creationId xmlns:p14="http://schemas.microsoft.com/office/powerpoint/2010/main" val="177955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1D9BD-894D-A442-9F11-56F1CC534188}"/>
              </a:ext>
            </a:extLst>
          </p:cNvPr>
          <p:cNvSpPr>
            <a:spLocks noGrp="1"/>
          </p:cNvSpPr>
          <p:nvPr>
            <p:ph type="title"/>
          </p:nvPr>
        </p:nvSpPr>
        <p:spPr/>
        <p:txBody>
          <a:bodyPr/>
          <a:lstStyle/>
          <a:p>
            <a:r>
              <a:rPr lang="en-US" dirty="0"/>
              <a:t>Table 6.2 Static Scoping Vis-à-Vis Dynamic Scoping</a:t>
            </a:r>
          </a:p>
        </p:txBody>
      </p:sp>
      <p:pic>
        <p:nvPicPr>
          <p:cNvPr id="2050" name="Picture 2" descr="The data from the table are as follows. Static scoping: A reference is bound to a declaration before run-time, for example, based on the spatial relationship of nested program blocks to each other, that is, lexical scoping. Dynamic scoping: A reference is bound to a declaration during run-time, for example, based on the calling sequences of procedures on run-time call stack.&#10;" title="A table on static and dynamic sco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267" y="2274745"/>
            <a:ext cx="10231334" cy="2179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08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DF3CC-B576-D34A-AAF6-BAB37E9FA38B}"/>
              </a:ext>
            </a:extLst>
          </p:cNvPr>
          <p:cNvSpPr>
            <a:spLocks noGrp="1"/>
          </p:cNvSpPr>
          <p:nvPr>
            <p:ph type="title"/>
          </p:nvPr>
        </p:nvSpPr>
        <p:spPr/>
        <p:txBody>
          <a:bodyPr/>
          <a:lstStyle/>
          <a:p>
            <a:r>
              <a:rPr lang="en-US" dirty="0"/>
              <a:t>6.4.1 Lexical Scoping</a:t>
            </a:r>
          </a:p>
        </p:txBody>
      </p:sp>
      <p:sp>
        <p:nvSpPr>
          <p:cNvPr id="6" name="Content Placeholder 5">
            <a:extLst>
              <a:ext uri="{FF2B5EF4-FFF2-40B4-BE49-F238E27FC236}">
                <a16:creationId xmlns:a16="http://schemas.microsoft.com/office/drawing/2014/main" id="{422400E6-90E7-7B46-BED0-73079CE013EA}"/>
              </a:ext>
            </a:extLst>
          </p:cNvPr>
          <p:cNvSpPr>
            <a:spLocks noGrp="1"/>
          </p:cNvSpPr>
          <p:nvPr>
            <p:ph idx="1"/>
          </p:nvPr>
        </p:nvSpPr>
        <p:spPr>
          <a:xfrm>
            <a:off x="800100" y="4341816"/>
            <a:ext cx="10287000" cy="1437156"/>
          </a:xfrm>
        </p:spPr>
        <p:txBody>
          <a:bodyPr/>
          <a:lstStyle/>
          <a:p>
            <a:r>
              <a:rPr lang="en-US" dirty="0"/>
              <a:t>This entire expression (lines 1–6) is a block, which contains a nested block (lines 2–6), which itself contains another block (lines 3–6), and so on.</a:t>
            </a:r>
          </a:p>
          <a:p>
            <a:r>
              <a:rPr lang="en-US" dirty="0"/>
              <a:t>Lines 5–6 are the innermost block and lines 1–6 constitute the outermost block; lines 3–6 make up an intervening block.</a:t>
            </a:r>
          </a:p>
          <a:p>
            <a:endParaRPr lang="en-US" dirty="0"/>
          </a:p>
        </p:txBody>
      </p:sp>
      <p:pic>
        <p:nvPicPr>
          <p:cNvPr id="2050" name="Picture 2" descr="The code lines are as follows. Line 1. Greater than, left parenthesis, left parenthesis, lambda, left parenthesis, x, right parenthesis. Line 2. Greater than, left parenthesis, plus 7. Line 3. Greater than, left parenthesis, left parenthesis, lambda, left parenthesis, a b, right parenthesis. Line 4. Greater than, left parenthesis, plus a. Line 5. Greater than, left parenthesis, left parenthesis, lambda, left parenthesis, c a, right parenthesis. Line 6. Greater than, left parenthesis, plus, a b x, right parenthesis, right parenthesis, 3 4, right parenthesis, right parenthesis, right parenthesis, 1 2, right parenthesis, right parenthesis, right parenthesis, 5, right parenthesis. Line 7. 19." title="A set of seven code lines in a Scheme expr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014" y="1395730"/>
            <a:ext cx="8487809" cy="2364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59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JBLPSG PPT 1">
      <a:dk1>
        <a:srgbClr val="3C4743"/>
      </a:dk1>
      <a:lt1>
        <a:srgbClr val="E1E1E1"/>
      </a:lt1>
      <a:dk2>
        <a:srgbClr val="000000"/>
      </a:dk2>
      <a:lt2>
        <a:srgbClr val="FFFFFF"/>
      </a:lt2>
      <a:accent1>
        <a:srgbClr val="FFC324"/>
      </a:accent1>
      <a:accent2>
        <a:srgbClr val="F05123"/>
      </a:accent2>
      <a:accent3>
        <a:srgbClr val="418AC9"/>
      </a:accent3>
      <a:accent4>
        <a:srgbClr val="B7B7B7"/>
      </a:accent4>
      <a:accent5>
        <a:srgbClr val="00B18A"/>
      </a:accent5>
      <a:accent6>
        <a:srgbClr val="7BABBF"/>
      </a:accent6>
      <a:hlink>
        <a:srgbClr val="004B91"/>
      </a:hlink>
      <a:folHlink>
        <a:srgbClr val="5C284B"/>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32287</TotalTime>
  <Words>3212</Words>
  <Application>Microsoft Office PowerPoint</Application>
  <PresentationFormat>Widescreen</PresentationFormat>
  <Paragraphs>237</Paragraphs>
  <Slides>58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Arial</vt:lpstr>
      <vt:lpstr>Courier New</vt:lpstr>
      <vt:lpstr>Wingdings</vt:lpstr>
      <vt:lpstr>Educational subjects 16x9</vt:lpstr>
      <vt:lpstr>Binding and Scope</vt:lpstr>
      <vt:lpstr>Chapter 6: Binding and Scope</vt:lpstr>
      <vt:lpstr>6.1 Chapter Objectives</vt:lpstr>
      <vt:lpstr>6.2.1 What Is a Closure?</vt:lpstr>
      <vt:lpstr>6.2.2  Static Vis-à-Vis Dynamic Bindings</vt:lpstr>
      <vt:lpstr>6.3 Introduction (1 of 2)</vt:lpstr>
      <vt:lpstr>6.3 Introduction (2 of 2)</vt:lpstr>
      <vt:lpstr>Table 6.2 Static Scoping Vis-à-Vis Dynamic Scoping</vt:lpstr>
      <vt:lpstr>6.4.1 Lexical Scoping</vt:lpstr>
      <vt:lpstr>Lexical Scoping Procedure</vt:lpstr>
      <vt:lpstr>Shadow, Scope Hole, and Visibility</vt:lpstr>
      <vt:lpstr>Nesting of blocks progresses from left to right. On line 2, the declaration of a on line 3 is not in scope:</vt:lpstr>
      <vt:lpstr>Figure 6.1 Run-time Call Stack at the Time the Expression (+ a b x) Is Evaluated</vt:lpstr>
      <vt:lpstr>6.4.1 Lexical Scoping (Local Vis-à-Vis Nonlocal References) (1 of 2)</vt:lpstr>
      <vt:lpstr>6.4.1 Lexical Scoping (Local Vis-à-Vis Nonlocal References) (2 of 2)</vt:lpstr>
      <vt:lpstr>6.5 Lexical Addressing (1 of 4)</vt:lpstr>
      <vt:lpstr>6.5 Lexical Addressing (2 of 4)</vt:lpstr>
      <vt:lpstr>6.5 Lexical Addressing (3 of 4)</vt:lpstr>
      <vt:lpstr>6.5 Lexical Addressing (4 of 4)</vt:lpstr>
      <vt:lpstr>Table 6.3 Lexical Depth and Position in a Referencing Environment</vt:lpstr>
      <vt:lpstr>6.6 Free or Bound Variables (1 of 2)</vt:lpstr>
      <vt:lpstr>6.6 Free or Bound Variables (2 of 2)</vt:lpstr>
      <vt:lpstr>Outline</vt:lpstr>
      <vt:lpstr>6.7 Dynamic Scoping (1 of 2)</vt:lpstr>
      <vt:lpstr>6.7 Dynamic Scoping (2 of 2)</vt:lpstr>
      <vt:lpstr>Figure 6.2 Static Call Graph of the Program Used to Illustrate Dynamic Scoping in Section 6.7</vt:lpstr>
      <vt:lpstr>Figure 6.3 The Two Run-Time Call Stacks Possible from the Program Used to Illustrate Dynamic Scoping in Section 6.7</vt:lpstr>
      <vt:lpstr>Table 6.5 Advantages and Disadvantages of Static and Dynamic Scoping</vt:lpstr>
      <vt:lpstr>Listing 6.2 A Perl Program Demonstrating Dynamic Scoping</vt:lpstr>
      <vt:lpstr>Figure 6.4 Depiction of Run-Time Stack at Call to print on Line 37 of Listing 6.2</vt:lpstr>
      <vt:lpstr>Listing 6.3 A Perl Program, Whose Run-Time Call Chain Depends on Its Input, Demonstrating Dynamic Scoping</vt:lpstr>
      <vt:lpstr>Outline</vt:lpstr>
      <vt:lpstr>6.10 The Funarg Problem</vt:lpstr>
      <vt:lpstr>6.10.1 The Downward Funarg Problem</vt:lpstr>
      <vt:lpstr>6.10.2 The Upward Funarg Problem (1 of 4)</vt:lpstr>
      <vt:lpstr>6.10.2 The Upward Funarg Problem (2 of 4)</vt:lpstr>
      <vt:lpstr>Figure 6.5 Illustration of the Upward Funarg Problem Highlighting a Reference to a Declaration in a Nonexistent Activation Record</vt:lpstr>
      <vt:lpstr>Table 6.6 Example Data Structure Representation of Closures</vt:lpstr>
      <vt:lpstr>6.10.2 The Upward Funarg Problem (3 of 4)</vt:lpstr>
      <vt:lpstr>6.10.2 The Upward Funarg Problem (4 of 4)</vt:lpstr>
      <vt:lpstr>6.10.3 Relationship Between Closures and Scope</vt:lpstr>
      <vt:lpstr>6.10.4 Uses of Closures</vt:lpstr>
      <vt:lpstr>6.10.5 The Upward and Downward Funarg Problem in a Single Function</vt:lpstr>
      <vt:lpstr>6.10.6 Addressing the Funarg Problem</vt:lpstr>
      <vt:lpstr>6.11 Deep, Shallow, and Ad Hoc Binding</vt:lpstr>
      <vt:lpstr>Working Example</vt:lpstr>
      <vt:lpstr>Deep Binding (1 of 4)</vt:lpstr>
      <vt:lpstr>Deep Binding (2 of 4)</vt:lpstr>
      <vt:lpstr>Deep Binding (3 of 4)</vt:lpstr>
      <vt:lpstr>Deep Binding (4 of 4)</vt:lpstr>
      <vt:lpstr>Shallow Binding (1 of 3)</vt:lpstr>
      <vt:lpstr>Shallow Binding (2 of 3)</vt:lpstr>
      <vt:lpstr>Shallow Binding (3 of 3)</vt:lpstr>
      <vt:lpstr>Ad Hoc Binding (1 of 3)</vt:lpstr>
      <vt:lpstr>Ad Hoc Binding (2 of 3)</vt:lpstr>
      <vt:lpstr>Ad Hoc Binding (3 of 3)</vt:lpstr>
      <vt:lpstr>Table 6.7 Scoping Vis-à-Vis Environment Binding</vt:lpstr>
      <vt:lpstr>6.12 Thematic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Kristin Parker</dc:creator>
  <cp:lastModifiedBy>Hare, Brian</cp:lastModifiedBy>
  <cp:revision>283</cp:revision>
  <dcterms:created xsi:type="dcterms:W3CDTF">2019-03-08T18:11:57Z</dcterms:created>
  <dcterms:modified xsi:type="dcterms:W3CDTF">2024-05-17T22:46:06Z</dcterms:modified>
</cp:coreProperties>
</file>